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6" r:id="rId2"/>
    <p:sldId id="357" r:id="rId3"/>
    <p:sldId id="358" r:id="rId4"/>
    <p:sldId id="359" r:id="rId5"/>
    <p:sldId id="360" r:id="rId6"/>
    <p:sldId id="361" r:id="rId7"/>
    <p:sldId id="362" r:id="rId8"/>
    <p:sldId id="351" r:id="rId9"/>
    <p:sldId id="352" r:id="rId10"/>
    <p:sldId id="353" r:id="rId11"/>
    <p:sldId id="354" r:id="rId12"/>
    <p:sldId id="355" r:id="rId13"/>
    <p:sldId id="281" r:id="rId14"/>
    <p:sldId id="282" r:id="rId15"/>
    <p:sldId id="283" r:id="rId16"/>
    <p:sldId id="284" r:id="rId17"/>
    <p:sldId id="285" r:id="rId18"/>
    <p:sldId id="286" r:id="rId19"/>
    <p:sldId id="287" r:id="rId20"/>
    <p:sldId id="289" r:id="rId21"/>
    <p:sldId id="288" r:id="rId22"/>
    <p:sldId id="290" r:id="rId23"/>
    <p:sldId id="348" r:id="rId24"/>
    <p:sldId id="291" r:id="rId25"/>
    <p:sldId id="292" r:id="rId26"/>
    <p:sldId id="293" r:id="rId27"/>
    <p:sldId id="294" r:id="rId28"/>
    <p:sldId id="295" r:id="rId29"/>
    <p:sldId id="334" r:id="rId30"/>
    <p:sldId id="296" r:id="rId31"/>
    <p:sldId id="299" r:id="rId32"/>
    <p:sldId id="300" r:id="rId33"/>
    <p:sldId id="301" r:id="rId34"/>
    <p:sldId id="302" r:id="rId35"/>
    <p:sldId id="303" r:id="rId36"/>
    <p:sldId id="349" r:id="rId37"/>
    <p:sldId id="350" r:id="rId38"/>
    <p:sldId id="304" r:id="rId39"/>
    <p:sldId id="305" r:id="rId40"/>
    <p:sldId id="337" r:id="rId41"/>
    <p:sldId id="320" r:id="rId42"/>
    <p:sldId id="338" r:id="rId43"/>
    <p:sldId id="340" r:id="rId44"/>
    <p:sldId id="316" r:id="rId45"/>
    <p:sldId id="329" r:id="rId46"/>
    <p:sldId id="341" r:id="rId47"/>
    <p:sldId id="330" r:id="rId48"/>
    <p:sldId id="331"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92F04-68B9-4ACA-B7D5-68C4FED3EEB5}" type="datetimeFigureOut">
              <a:rPr lang="de-DE" smtClean="0"/>
              <a:t>07.10.2019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3B2C5-10AA-4312-87BB-65EE1E8F6D03}" type="slidenum">
              <a:rPr lang="de-DE" smtClean="0"/>
              <a:t>‹Nr.›</a:t>
            </a:fld>
            <a:endParaRPr lang="de-DE"/>
          </a:p>
        </p:txBody>
      </p:sp>
    </p:spTree>
    <p:extLst>
      <p:ext uri="{BB962C8B-B14F-4D97-AF65-F5344CB8AC3E}">
        <p14:creationId xmlns:p14="http://schemas.microsoft.com/office/powerpoint/2010/main" val="183824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24F38E4C-C187-43BD-AD92-FC071964C730}" type="slidenum">
              <a:rPr lang="de-DE"/>
              <a:pPr eaLnBrk="1" hangingPunct="1"/>
              <a:t>1</a:t>
            </a:fld>
            <a:endParaRPr lang="de-DE"/>
          </a:p>
        </p:txBody>
      </p:sp>
      <p:sp>
        <p:nvSpPr>
          <p:cNvPr id="36867"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EFE5A64B-9C0F-4498-8790-03763E29078B}" type="slidenum">
              <a:rPr lang="de-DE" sz="1000"/>
              <a:pPr algn="r" eaLnBrk="1" hangingPunct="1"/>
              <a:t>1</a:t>
            </a:fld>
            <a:endParaRPr lang="de-DE" sz="10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9" indent="-228578" eaLnBrk="0" hangingPunct="0">
              <a:defRPr>
                <a:solidFill>
                  <a:schemeClr val="tx1"/>
                </a:solidFill>
                <a:latin typeface="Arial" charset="0"/>
              </a:defRPr>
            </a:lvl5pPr>
            <a:lvl6pPr marL="2514354"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43740ECD-A9DF-4761-9779-52F055A7C048}" type="slidenum">
              <a:rPr lang="de-DE"/>
              <a:pPr eaLnBrk="1" hangingPunct="1"/>
              <a:t>10</a:t>
            </a:fld>
            <a:endParaRPr lang="de-DE"/>
          </a:p>
        </p:txBody>
      </p:sp>
      <p:sp>
        <p:nvSpPr>
          <p:cNvPr id="43011"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EBA47A7-2221-4633-BD1E-AD02F790B14D}" type="slidenum">
              <a:rPr lang="de-DE" sz="1100"/>
              <a:pPr algn="r" eaLnBrk="1" hangingPunct="1"/>
              <a:t>10</a:t>
            </a:fld>
            <a:endParaRPr lang="de-DE" sz="11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11</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11</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12</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12</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13</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13</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14</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14</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15</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15</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16</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16</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17</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17</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18</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18</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19</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19</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24F38E4C-C187-43BD-AD92-FC071964C730}" type="slidenum">
              <a:rPr lang="de-DE"/>
              <a:pPr eaLnBrk="1" hangingPunct="1"/>
              <a:t>2</a:t>
            </a:fld>
            <a:endParaRPr lang="de-DE"/>
          </a:p>
        </p:txBody>
      </p:sp>
      <p:sp>
        <p:nvSpPr>
          <p:cNvPr id="36867"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EFE5A64B-9C0F-4498-8790-03763E29078B}" type="slidenum">
              <a:rPr lang="de-DE" sz="1000"/>
              <a:pPr algn="r" eaLnBrk="1" hangingPunct="1"/>
              <a:t>2</a:t>
            </a:fld>
            <a:endParaRPr lang="de-DE" sz="10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9" indent="-285715" eaLnBrk="0" hangingPunct="0">
              <a:defRPr>
                <a:solidFill>
                  <a:schemeClr val="tx1"/>
                </a:solidFill>
                <a:latin typeface="Arial" charset="0"/>
              </a:defRPr>
            </a:lvl2pPr>
            <a:lvl3pPr marL="1142860" indent="-228572" eaLnBrk="0" hangingPunct="0">
              <a:defRPr>
                <a:solidFill>
                  <a:schemeClr val="tx1"/>
                </a:solidFill>
                <a:latin typeface="Arial" charset="0"/>
              </a:defRPr>
            </a:lvl3pPr>
            <a:lvl4pPr marL="1600004" indent="-228572" eaLnBrk="0" hangingPunct="0">
              <a:defRPr>
                <a:solidFill>
                  <a:schemeClr val="tx1"/>
                </a:solidFill>
                <a:latin typeface="Arial" charset="0"/>
              </a:defRPr>
            </a:lvl4pPr>
            <a:lvl5pPr marL="2057149" indent="-228572" eaLnBrk="0" hangingPunct="0">
              <a:defRPr>
                <a:solidFill>
                  <a:schemeClr val="tx1"/>
                </a:solidFill>
                <a:latin typeface="Arial" charset="0"/>
              </a:defRPr>
            </a:lvl5pPr>
            <a:lvl6pPr marL="2514293" indent="-228572" eaLnBrk="0" fontAlgn="base" hangingPunct="0">
              <a:spcBef>
                <a:spcPct val="0"/>
              </a:spcBef>
              <a:spcAft>
                <a:spcPct val="0"/>
              </a:spcAft>
              <a:defRPr>
                <a:solidFill>
                  <a:schemeClr val="tx1"/>
                </a:solidFill>
                <a:latin typeface="Arial" charset="0"/>
              </a:defRPr>
            </a:lvl6pPr>
            <a:lvl7pPr marL="2971437" indent="-228572" eaLnBrk="0" fontAlgn="base" hangingPunct="0">
              <a:spcBef>
                <a:spcPct val="0"/>
              </a:spcBef>
              <a:spcAft>
                <a:spcPct val="0"/>
              </a:spcAft>
              <a:defRPr>
                <a:solidFill>
                  <a:schemeClr val="tx1"/>
                </a:solidFill>
                <a:latin typeface="Arial" charset="0"/>
              </a:defRPr>
            </a:lvl7pPr>
            <a:lvl8pPr marL="3428580" indent="-228572" eaLnBrk="0" fontAlgn="base" hangingPunct="0">
              <a:spcBef>
                <a:spcPct val="0"/>
              </a:spcBef>
              <a:spcAft>
                <a:spcPct val="0"/>
              </a:spcAft>
              <a:defRPr>
                <a:solidFill>
                  <a:schemeClr val="tx1"/>
                </a:solidFill>
                <a:latin typeface="Arial" charset="0"/>
              </a:defRPr>
            </a:lvl8pPr>
            <a:lvl9pPr marL="3885725" indent="-228572"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20</a:t>
            </a:fld>
            <a:endParaRPr lang="de-DE" dirty="0"/>
          </a:p>
        </p:txBody>
      </p:sp>
      <p:sp>
        <p:nvSpPr>
          <p:cNvPr id="35843" name="Rectangle 7"/>
          <p:cNvSpPr txBox="1">
            <a:spLocks noGrp="1" noChangeArrowheads="1"/>
          </p:cNvSpPr>
          <p:nvPr/>
        </p:nvSpPr>
        <p:spPr bwMode="auto">
          <a:xfrm>
            <a:off x="3884616"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100"/>
              <a:pPr algn="r" eaLnBrk="1" hangingPunct="1"/>
              <a:t>20</a:t>
            </a:fld>
            <a:endParaRPr lang="de-DE" sz="11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lstStyle/>
          <a:p>
            <a:pPr eaLnBrk="1" hangingPunct="1"/>
            <a:endParaRPr lang="de-DE" dirty="0" smtClean="0"/>
          </a:p>
        </p:txBody>
      </p:sp>
    </p:spTree>
    <p:extLst>
      <p:ext uri="{BB962C8B-B14F-4D97-AF65-F5344CB8AC3E}">
        <p14:creationId xmlns:p14="http://schemas.microsoft.com/office/powerpoint/2010/main" val="4175607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9" indent="-285715" eaLnBrk="0" hangingPunct="0">
              <a:defRPr>
                <a:solidFill>
                  <a:schemeClr val="tx1"/>
                </a:solidFill>
                <a:latin typeface="Arial" charset="0"/>
              </a:defRPr>
            </a:lvl2pPr>
            <a:lvl3pPr marL="1142860" indent="-228572" eaLnBrk="0" hangingPunct="0">
              <a:defRPr>
                <a:solidFill>
                  <a:schemeClr val="tx1"/>
                </a:solidFill>
                <a:latin typeface="Arial" charset="0"/>
              </a:defRPr>
            </a:lvl3pPr>
            <a:lvl4pPr marL="1600004" indent="-228572" eaLnBrk="0" hangingPunct="0">
              <a:defRPr>
                <a:solidFill>
                  <a:schemeClr val="tx1"/>
                </a:solidFill>
                <a:latin typeface="Arial" charset="0"/>
              </a:defRPr>
            </a:lvl4pPr>
            <a:lvl5pPr marL="2057149" indent="-228572" eaLnBrk="0" hangingPunct="0">
              <a:defRPr>
                <a:solidFill>
                  <a:schemeClr val="tx1"/>
                </a:solidFill>
                <a:latin typeface="Arial" charset="0"/>
              </a:defRPr>
            </a:lvl5pPr>
            <a:lvl6pPr marL="2514293" indent="-228572" eaLnBrk="0" fontAlgn="base" hangingPunct="0">
              <a:spcBef>
                <a:spcPct val="0"/>
              </a:spcBef>
              <a:spcAft>
                <a:spcPct val="0"/>
              </a:spcAft>
              <a:defRPr>
                <a:solidFill>
                  <a:schemeClr val="tx1"/>
                </a:solidFill>
                <a:latin typeface="Arial" charset="0"/>
              </a:defRPr>
            </a:lvl6pPr>
            <a:lvl7pPr marL="2971437" indent="-228572" eaLnBrk="0" fontAlgn="base" hangingPunct="0">
              <a:spcBef>
                <a:spcPct val="0"/>
              </a:spcBef>
              <a:spcAft>
                <a:spcPct val="0"/>
              </a:spcAft>
              <a:defRPr>
                <a:solidFill>
                  <a:schemeClr val="tx1"/>
                </a:solidFill>
                <a:latin typeface="Arial" charset="0"/>
              </a:defRPr>
            </a:lvl7pPr>
            <a:lvl8pPr marL="3428580" indent="-228572" eaLnBrk="0" fontAlgn="base" hangingPunct="0">
              <a:spcBef>
                <a:spcPct val="0"/>
              </a:spcBef>
              <a:spcAft>
                <a:spcPct val="0"/>
              </a:spcAft>
              <a:defRPr>
                <a:solidFill>
                  <a:schemeClr val="tx1"/>
                </a:solidFill>
                <a:latin typeface="Arial" charset="0"/>
              </a:defRPr>
            </a:lvl8pPr>
            <a:lvl9pPr marL="3885725" indent="-228572"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21</a:t>
            </a:fld>
            <a:endParaRPr lang="de-DE" dirty="0"/>
          </a:p>
        </p:txBody>
      </p:sp>
      <p:sp>
        <p:nvSpPr>
          <p:cNvPr id="35843" name="Rectangle 7"/>
          <p:cNvSpPr txBox="1">
            <a:spLocks noGrp="1" noChangeArrowheads="1"/>
          </p:cNvSpPr>
          <p:nvPr/>
        </p:nvSpPr>
        <p:spPr bwMode="auto">
          <a:xfrm>
            <a:off x="3884616"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100"/>
              <a:pPr algn="r" eaLnBrk="1" hangingPunct="1"/>
              <a:t>21</a:t>
            </a:fld>
            <a:endParaRPr lang="de-DE" sz="11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lstStyle/>
          <a:p>
            <a:pPr eaLnBrk="1" hangingPunct="1"/>
            <a:endParaRPr lang="de-DE" dirty="0" smtClean="0"/>
          </a:p>
        </p:txBody>
      </p:sp>
    </p:spTree>
    <p:extLst>
      <p:ext uri="{BB962C8B-B14F-4D97-AF65-F5344CB8AC3E}">
        <p14:creationId xmlns:p14="http://schemas.microsoft.com/office/powerpoint/2010/main" val="417560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22</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22</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23</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23</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24</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24</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25</a:t>
            </a:fld>
            <a:endParaRPr lang="de-DE" smtClean="0"/>
          </a:p>
        </p:txBody>
      </p:sp>
      <p:sp>
        <p:nvSpPr>
          <p:cNvPr id="59395" name="Rectangle 7"/>
          <p:cNvSpPr txBox="1">
            <a:spLocks noGrp="1" noChangeArrowheads="1"/>
          </p:cNvSpPr>
          <p:nvPr/>
        </p:nvSpPr>
        <p:spPr bwMode="auto">
          <a:xfrm>
            <a:off x="3883855"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25</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3" y="4344836"/>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03F7FC05-25C1-48AA-9529-F163927562EF}" type="slidenum">
              <a:rPr lang="de-DE"/>
              <a:pPr eaLnBrk="1" hangingPunct="1"/>
              <a:t>26</a:t>
            </a:fld>
            <a:endParaRPr lang="de-DE"/>
          </a:p>
        </p:txBody>
      </p:sp>
      <p:sp>
        <p:nvSpPr>
          <p:cNvPr id="41987"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302B2897-D4EB-4419-B837-E2B1942B9618}" type="slidenum">
              <a:rPr lang="de-DE" sz="1000"/>
              <a:pPr algn="r" eaLnBrk="1" hangingPunct="1"/>
              <a:t>26</a:t>
            </a:fld>
            <a:endParaRPr lang="de-DE" sz="10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27</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27</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28</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28</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29</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29</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3</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3</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9" indent="-285715" eaLnBrk="0" hangingPunct="0">
              <a:defRPr>
                <a:solidFill>
                  <a:schemeClr val="tx1"/>
                </a:solidFill>
                <a:latin typeface="Arial" charset="0"/>
              </a:defRPr>
            </a:lvl2pPr>
            <a:lvl3pPr marL="1142860" indent="-228572" eaLnBrk="0" hangingPunct="0">
              <a:defRPr>
                <a:solidFill>
                  <a:schemeClr val="tx1"/>
                </a:solidFill>
                <a:latin typeface="Arial" charset="0"/>
              </a:defRPr>
            </a:lvl3pPr>
            <a:lvl4pPr marL="1600004" indent="-228572" eaLnBrk="0" hangingPunct="0">
              <a:defRPr>
                <a:solidFill>
                  <a:schemeClr val="tx1"/>
                </a:solidFill>
                <a:latin typeface="Arial" charset="0"/>
              </a:defRPr>
            </a:lvl4pPr>
            <a:lvl5pPr marL="2057149" indent="-228572" eaLnBrk="0" hangingPunct="0">
              <a:defRPr>
                <a:solidFill>
                  <a:schemeClr val="tx1"/>
                </a:solidFill>
                <a:latin typeface="Arial" charset="0"/>
              </a:defRPr>
            </a:lvl5pPr>
            <a:lvl6pPr marL="2514293" indent="-228572" eaLnBrk="0" fontAlgn="base" hangingPunct="0">
              <a:spcBef>
                <a:spcPct val="0"/>
              </a:spcBef>
              <a:spcAft>
                <a:spcPct val="0"/>
              </a:spcAft>
              <a:defRPr>
                <a:solidFill>
                  <a:schemeClr val="tx1"/>
                </a:solidFill>
                <a:latin typeface="Arial" charset="0"/>
              </a:defRPr>
            </a:lvl6pPr>
            <a:lvl7pPr marL="2971437" indent="-228572" eaLnBrk="0" fontAlgn="base" hangingPunct="0">
              <a:spcBef>
                <a:spcPct val="0"/>
              </a:spcBef>
              <a:spcAft>
                <a:spcPct val="0"/>
              </a:spcAft>
              <a:defRPr>
                <a:solidFill>
                  <a:schemeClr val="tx1"/>
                </a:solidFill>
                <a:latin typeface="Arial" charset="0"/>
              </a:defRPr>
            </a:lvl7pPr>
            <a:lvl8pPr marL="3428580" indent="-228572" eaLnBrk="0" fontAlgn="base" hangingPunct="0">
              <a:spcBef>
                <a:spcPct val="0"/>
              </a:spcBef>
              <a:spcAft>
                <a:spcPct val="0"/>
              </a:spcAft>
              <a:defRPr>
                <a:solidFill>
                  <a:schemeClr val="tx1"/>
                </a:solidFill>
                <a:latin typeface="Arial" charset="0"/>
              </a:defRPr>
            </a:lvl8pPr>
            <a:lvl9pPr marL="3885725" indent="-228572"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30</a:t>
            </a:fld>
            <a:endParaRPr lang="de-DE" dirty="0"/>
          </a:p>
        </p:txBody>
      </p:sp>
      <p:sp>
        <p:nvSpPr>
          <p:cNvPr id="35843" name="Rectangle 7"/>
          <p:cNvSpPr txBox="1">
            <a:spLocks noGrp="1" noChangeArrowheads="1"/>
          </p:cNvSpPr>
          <p:nvPr/>
        </p:nvSpPr>
        <p:spPr bwMode="auto">
          <a:xfrm>
            <a:off x="3884616"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100"/>
              <a:pPr algn="r" eaLnBrk="1" hangingPunct="1"/>
              <a:t>30</a:t>
            </a:fld>
            <a:endParaRPr lang="de-DE" sz="11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lstStyle/>
          <a:p>
            <a:pPr eaLnBrk="1" hangingPunct="1"/>
            <a:endParaRPr lang="de-DE" dirty="0" smtClean="0"/>
          </a:p>
        </p:txBody>
      </p:sp>
    </p:spTree>
    <p:extLst>
      <p:ext uri="{BB962C8B-B14F-4D97-AF65-F5344CB8AC3E}">
        <p14:creationId xmlns:p14="http://schemas.microsoft.com/office/powerpoint/2010/main" val="4175607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43740ECD-A9DF-4761-9779-52F055A7C048}" type="slidenum">
              <a:rPr lang="de-DE"/>
              <a:pPr eaLnBrk="1" hangingPunct="1"/>
              <a:t>31</a:t>
            </a:fld>
            <a:endParaRPr lang="de-DE"/>
          </a:p>
        </p:txBody>
      </p:sp>
      <p:sp>
        <p:nvSpPr>
          <p:cNvPr id="43011"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EBA47A7-2221-4633-BD1E-AD02F790B14D}" type="slidenum">
              <a:rPr lang="de-DE" sz="1000"/>
              <a:pPr algn="r" eaLnBrk="1" hangingPunct="1"/>
              <a:t>31</a:t>
            </a:fld>
            <a:endParaRPr lang="de-DE" sz="10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7D0CED5A-32EB-4FA7-B2D1-A228FA90DCBA}" type="slidenum">
              <a:rPr lang="de-DE"/>
              <a:pPr eaLnBrk="1" hangingPunct="1"/>
              <a:t>32</a:t>
            </a:fld>
            <a:endParaRPr lang="de-DE"/>
          </a:p>
        </p:txBody>
      </p:sp>
      <p:sp>
        <p:nvSpPr>
          <p:cNvPr id="47107"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FA4CF10D-3DEF-491E-8517-14BCEF565B79}" type="slidenum">
              <a:rPr lang="de-DE" sz="1000"/>
              <a:pPr algn="r" eaLnBrk="1" hangingPunct="1"/>
              <a:t>32</a:t>
            </a:fld>
            <a:endParaRPr lang="de-DE" sz="10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43740ECD-A9DF-4761-9779-52F055A7C048}" type="slidenum">
              <a:rPr lang="de-DE"/>
              <a:pPr eaLnBrk="1" hangingPunct="1"/>
              <a:t>33</a:t>
            </a:fld>
            <a:endParaRPr lang="de-DE"/>
          </a:p>
        </p:txBody>
      </p:sp>
      <p:sp>
        <p:nvSpPr>
          <p:cNvPr id="43011"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EBA47A7-2221-4633-BD1E-AD02F790B14D}" type="slidenum">
              <a:rPr lang="de-DE" sz="1000"/>
              <a:pPr algn="r" eaLnBrk="1" hangingPunct="1"/>
              <a:t>33</a:t>
            </a:fld>
            <a:endParaRPr lang="de-DE" sz="10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507E4A56-8EB4-443C-A334-1DEE9836575E}" type="slidenum">
              <a:rPr lang="de-DE"/>
              <a:pPr eaLnBrk="1" hangingPunct="1"/>
              <a:t>34</a:t>
            </a:fld>
            <a:endParaRPr lang="de-DE"/>
          </a:p>
        </p:txBody>
      </p:sp>
      <p:sp>
        <p:nvSpPr>
          <p:cNvPr id="49155"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F2EAF3B9-638B-4988-9C6F-083CDC73CD07}" type="slidenum">
              <a:rPr lang="de-DE" sz="1000"/>
              <a:pPr algn="r" eaLnBrk="1" hangingPunct="1"/>
              <a:t>34</a:t>
            </a:fld>
            <a:endParaRPr lang="de-DE" sz="10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82299EF1-CF0F-44E1-8A76-2340395CA57C}" type="slidenum">
              <a:rPr lang="de-DE"/>
              <a:pPr eaLnBrk="1" hangingPunct="1"/>
              <a:t>35</a:t>
            </a:fld>
            <a:endParaRPr lang="de-DE"/>
          </a:p>
        </p:txBody>
      </p:sp>
      <p:sp>
        <p:nvSpPr>
          <p:cNvPr id="50179"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A0DFC5EA-6D98-479B-828C-BCF54700D23E}" type="slidenum">
              <a:rPr lang="de-DE" sz="1000"/>
              <a:pPr algn="r" eaLnBrk="1" hangingPunct="1"/>
              <a:t>35</a:t>
            </a:fld>
            <a:endParaRPr lang="de-DE" sz="10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ln>
            <a:miter lim="800000"/>
            <a:headEnd/>
            <a:tailEnd/>
          </a:ln>
        </p:spPr>
        <p:txBody>
          <a:bodyPr/>
          <a:lstStyle/>
          <a:p>
            <a:pPr>
              <a:defRPr/>
            </a:pPr>
            <a:fld id="{9EA4E18E-B34D-48E9-ABA7-B331A66603BB}" type="slidenum">
              <a:rPr lang="de-DE" smtClean="0"/>
              <a:pPr>
                <a:defRPr/>
              </a:pPr>
              <a:t>36</a:t>
            </a:fld>
            <a:endParaRPr lang="de-DE" smtClean="0"/>
          </a:p>
        </p:txBody>
      </p:sp>
      <p:sp>
        <p:nvSpPr>
          <p:cNvPr id="132099" name="Rectangle 7"/>
          <p:cNvSpPr txBox="1">
            <a:spLocks noGrp="1" noChangeArrowheads="1"/>
          </p:cNvSpPr>
          <p:nvPr/>
        </p:nvSpPr>
        <p:spPr bwMode="auto">
          <a:xfrm>
            <a:off x="3883853" y="8685257"/>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F95DBFC-19CB-4338-A5A9-1D55E9A2F731}" type="slidenum">
              <a:rPr lang="de-DE" altLang="de-DE">
                <a:latin typeface="Arial" pitchFamily="34" charset="0"/>
              </a:rPr>
              <a:pPr algn="r" eaLnBrk="1" hangingPunct="1">
                <a:spcBef>
                  <a:spcPct val="0"/>
                </a:spcBef>
              </a:pPr>
              <a:t>36</a:t>
            </a:fld>
            <a:endParaRPr lang="de-DE" altLang="de-DE">
              <a:latin typeface="Arial" pitchFamily="34" charset="0"/>
            </a:endParaRPr>
          </a:p>
        </p:txBody>
      </p:sp>
      <p:sp>
        <p:nvSpPr>
          <p:cNvPr id="1321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3"/>
          <p:cNvSpPr>
            <a:spLocks noGrp="1" noChangeArrowheads="1"/>
          </p:cNvSpPr>
          <p:nvPr>
            <p:ph type="body" idx="1"/>
          </p:nvPr>
        </p:nvSpPr>
        <p:spPr bwMode="auto">
          <a:xfrm>
            <a:off x="685480" y="4344835"/>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64" tIns="43732" rIns="87464" bIns="43732"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4178757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9" indent="-285715" eaLnBrk="0" hangingPunct="0">
              <a:defRPr>
                <a:solidFill>
                  <a:schemeClr val="tx1"/>
                </a:solidFill>
                <a:latin typeface="Arial" charset="0"/>
              </a:defRPr>
            </a:lvl2pPr>
            <a:lvl3pPr marL="1142860" indent="-228572" eaLnBrk="0" hangingPunct="0">
              <a:defRPr>
                <a:solidFill>
                  <a:schemeClr val="tx1"/>
                </a:solidFill>
                <a:latin typeface="Arial" charset="0"/>
              </a:defRPr>
            </a:lvl3pPr>
            <a:lvl4pPr marL="1600004" indent="-228572" eaLnBrk="0" hangingPunct="0">
              <a:defRPr>
                <a:solidFill>
                  <a:schemeClr val="tx1"/>
                </a:solidFill>
                <a:latin typeface="Arial" charset="0"/>
              </a:defRPr>
            </a:lvl4pPr>
            <a:lvl5pPr marL="2057149" indent="-228572" eaLnBrk="0" hangingPunct="0">
              <a:defRPr>
                <a:solidFill>
                  <a:schemeClr val="tx1"/>
                </a:solidFill>
                <a:latin typeface="Arial" charset="0"/>
              </a:defRPr>
            </a:lvl5pPr>
            <a:lvl6pPr marL="2514293" indent="-228572" eaLnBrk="0" fontAlgn="base" hangingPunct="0">
              <a:spcBef>
                <a:spcPct val="0"/>
              </a:spcBef>
              <a:spcAft>
                <a:spcPct val="0"/>
              </a:spcAft>
              <a:defRPr>
                <a:solidFill>
                  <a:schemeClr val="tx1"/>
                </a:solidFill>
                <a:latin typeface="Arial" charset="0"/>
              </a:defRPr>
            </a:lvl6pPr>
            <a:lvl7pPr marL="2971437" indent="-228572" eaLnBrk="0" fontAlgn="base" hangingPunct="0">
              <a:spcBef>
                <a:spcPct val="0"/>
              </a:spcBef>
              <a:spcAft>
                <a:spcPct val="0"/>
              </a:spcAft>
              <a:defRPr>
                <a:solidFill>
                  <a:schemeClr val="tx1"/>
                </a:solidFill>
                <a:latin typeface="Arial" charset="0"/>
              </a:defRPr>
            </a:lvl7pPr>
            <a:lvl8pPr marL="3428580" indent="-228572" eaLnBrk="0" fontAlgn="base" hangingPunct="0">
              <a:spcBef>
                <a:spcPct val="0"/>
              </a:spcBef>
              <a:spcAft>
                <a:spcPct val="0"/>
              </a:spcAft>
              <a:defRPr>
                <a:solidFill>
                  <a:schemeClr val="tx1"/>
                </a:solidFill>
                <a:latin typeface="Arial" charset="0"/>
              </a:defRPr>
            </a:lvl8pPr>
            <a:lvl9pPr marL="3885725" indent="-228572" eaLnBrk="0" fontAlgn="base" hangingPunct="0">
              <a:spcBef>
                <a:spcPct val="0"/>
              </a:spcBef>
              <a:spcAft>
                <a:spcPct val="0"/>
              </a:spcAft>
              <a:defRPr>
                <a:solidFill>
                  <a:schemeClr val="tx1"/>
                </a:solidFill>
                <a:latin typeface="Arial" charset="0"/>
              </a:defRPr>
            </a:lvl9pPr>
          </a:lstStyle>
          <a:p>
            <a:pPr eaLnBrk="1" hangingPunct="1">
              <a:defRPr/>
            </a:pPr>
            <a:fld id="{D3DE64C9-F01F-44BF-8EC1-30349DCF8C82}" type="slidenum">
              <a:rPr lang="de-DE"/>
              <a:pPr eaLnBrk="1" hangingPunct="1">
                <a:defRPr/>
              </a:pPr>
              <a:t>37</a:t>
            </a:fld>
            <a:endParaRPr lang="de-DE" dirty="0"/>
          </a:p>
        </p:txBody>
      </p:sp>
      <p:sp>
        <p:nvSpPr>
          <p:cNvPr id="133123" name="Rectangle 7"/>
          <p:cNvSpPr txBox="1">
            <a:spLocks noGrp="1" noChangeArrowheads="1"/>
          </p:cNvSpPr>
          <p:nvPr/>
        </p:nvSpPr>
        <p:spPr bwMode="auto">
          <a:xfrm>
            <a:off x="3883853" y="8685257"/>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2" tIns="43731" rIns="87462" bIns="43731"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B3EF58A-2A78-46BC-8BE9-22CFD541FC33}" type="slidenum">
              <a:rPr lang="de-DE" altLang="de-DE">
                <a:latin typeface="Arial" pitchFamily="34" charset="0"/>
              </a:rPr>
              <a:pPr algn="r" eaLnBrk="1" hangingPunct="1">
                <a:spcBef>
                  <a:spcPct val="0"/>
                </a:spcBef>
              </a:pPr>
              <a:t>37</a:t>
            </a:fld>
            <a:endParaRPr lang="de-DE" altLang="de-DE">
              <a:latin typeface="Arial" pitchFamily="34" charset="0"/>
            </a:endParaRPr>
          </a:p>
        </p:txBody>
      </p:sp>
      <p:sp>
        <p:nvSpPr>
          <p:cNvPr id="1331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5" name="Rectangle 3"/>
          <p:cNvSpPr>
            <a:spLocks noGrp="1" noChangeArrowheads="1"/>
          </p:cNvSpPr>
          <p:nvPr>
            <p:ph type="body" idx="1"/>
          </p:nvPr>
        </p:nvSpPr>
        <p:spPr bwMode="auto">
          <a:xfrm>
            <a:off x="685480" y="4344835"/>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62" tIns="43731" rIns="87462" bIns="43731"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2573923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38</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38</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39</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39</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4</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4</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40</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40</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305785-CDE7-4DE1-9F9E-714BD64D49B7}" type="slidenum">
              <a:rPr lang="de-DE" altLang="de-DE" smtClean="0">
                <a:cs typeface="Arial" charset="0"/>
              </a:rPr>
              <a:pPr fontAlgn="base">
                <a:spcBef>
                  <a:spcPct val="0"/>
                </a:spcBef>
                <a:spcAft>
                  <a:spcPct val="0"/>
                </a:spcAft>
                <a:defRPr/>
              </a:pPr>
              <a:t>41</a:t>
            </a:fld>
            <a:endParaRPr lang="de-DE" altLang="de-DE" smtClean="0">
              <a:cs typeface="Arial" charset="0"/>
            </a:endParaRPr>
          </a:p>
        </p:txBody>
      </p:sp>
      <p:sp>
        <p:nvSpPr>
          <p:cNvPr id="117763" name="Rectangle 7"/>
          <p:cNvSpPr txBox="1">
            <a:spLocks noGrp="1" noChangeArrowheads="1"/>
          </p:cNvSpPr>
          <p:nvPr/>
        </p:nvSpPr>
        <p:spPr bwMode="auto">
          <a:xfrm>
            <a:off x="3883853" y="8685257"/>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F1D96D4-DE42-483C-AB8E-6A488C10FF3D}" type="slidenum">
              <a:rPr lang="de-DE" altLang="de-DE"/>
              <a:pPr algn="r" eaLnBrk="1" hangingPunct="1">
                <a:spcBef>
                  <a:spcPct val="0"/>
                </a:spcBef>
              </a:pPr>
              <a:t>41</a:t>
            </a:fld>
            <a:endParaRPr lang="de-DE" altLang="de-DE"/>
          </a:p>
        </p:txBody>
      </p:sp>
      <p:sp>
        <p:nvSpPr>
          <p:cNvPr id="1177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5" name="Rectangle 3"/>
          <p:cNvSpPr>
            <a:spLocks noGrp="1" noChangeArrowheads="1"/>
          </p:cNvSpPr>
          <p:nvPr>
            <p:ph type="body" idx="1"/>
          </p:nvPr>
        </p:nvSpPr>
        <p:spPr bwMode="auto">
          <a:xfrm>
            <a:off x="685480" y="4344835"/>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64" tIns="43732" rIns="87464" bIns="43732" numCol="1" anchor="t" anchorCtr="0" compatLnSpc="1">
            <a:prstTxWarp prst="textNoShape">
              <a:avLst/>
            </a:prstTxWarp>
          </a:bodyPr>
          <a:lstStyle/>
          <a:p>
            <a:pPr eaLnBrk="1" hangingPunct="1">
              <a:spcBef>
                <a:spcPct val="0"/>
              </a:spcBef>
            </a:pPr>
            <a:endParaRPr lang="de-DE" altLang="de-DE" smtClean="0"/>
          </a:p>
        </p:txBody>
      </p:sp>
    </p:spTree>
    <p:extLst>
      <p:ext uri="{BB962C8B-B14F-4D97-AF65-F5344CB8AC3E}">
        <p14:creationId xmlns:p14="http://schemas.microsoft.com/office/powerpoint/2010/main" val="925744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3" eaLnBrk="0" hangingPunct="0">
              <a:defRPr>
                <a:solidFill>
                  <a:schemeClr val="tx1"/>
                </a:solidFill>
                <a:latin typeface="Arial" charset="0"/>
              </a:defRPr>
            </a:lvl2pPr>
            <a:lvl3pPr marL="1142972" indent="-228594" eaLnBrk="0" hangingPunct="0">
              <a:defRPr>
                <a:solidFill>
                  <a:schemeClr val="tx1"/>
                </a:solidFill>
                <a:latin typeface="Arial" charset="0"/>
              </a:defRPr>
            </a:lvl3pPr>
            <a:lvl4pPr marL="1600161" indent="-228594" eaLnBrk="0" hangingPunct="0">
              <a:defRPr>
                <a:solidFill>
                  <a:schemeClr val="tx1"/>
                </a:solidFill>
                <a:latin typeface="Arial" charset="0"/>
              </a:defRPr>
            </a:lvl4pPr>
            <a:lvl5pPr marL="2057350" indent="-228594" eaLnBrk="0" hangingPunct="0">
              <a:defRPr>
                <a:solidFill>
                  <a:schemeClr val="tx1"/>
                </a:solidFill>
                <a:latin typeface="Arial" charset="0"/>
              </a:defRPr>
            </a:lvl5pPr>
            <a:lvl6pPr marL="2514539" indent="-228594" eaLnBrk="0" fontAlgn="base" hangingPunct="0">
              <a:spcBef>
                <a:spcPct val="0"/>
              </a:spcBef>
              <a:spcAft>
                <a:spcPct val="0"/>
              </a:spcAft>
              <a:defRPr>
                <a:solidFill>
                  <a:schemeClr val="tx1"/>
                </a:solidFill>
                <a:latin typeface="Arial" charset="0"/>
              </a:defRPr>
            </a:lvl6pPr>
            <a:lvl7pPr marL="2971728" indent="-228594" eaLnBrk="0" fontAlgn="base" hangingPunct="0">
              <a:spcBef>
                <a:spcPct val="0"/>
              </a:spcBef>
              <a:spcAft>
                <a:spcPct val="0"/>
              </a:spcAft>
              <a:defRPr>
                <a:solidFill>
                  <a:schemeClr val="tx1"/>
                </a:solidFill>
                <a:latin typeface="Arial" charset="0"/>
              </a:defRPr>
            </a:lvl7pPr>
            <a:lvl8pPr marL="3428916" indent="-228594" eaLnBrk="0" fontAlgn="base" hangingPunct="0">
              <a:spcBef>
                <a:spcPct val="0"/>
              </a:spcBef>
              <a:spcAft>
                <a:spcPct val="0"/>
              </a:spcAft>
              <a:defRPr>
                <a:solidFill>
                  <a:schemeClr val="tx1"/>
                </a:solidFill>
                <a:latin typeface="Arial" charset="0"/>
              </a:defRPr>
            </a:lvl8pPr>
            <a:lvl9pPr marL="3886106" indent="-228594" eaLnBrk="0" fontAlgn="base" hangingPunct="0">
              <a:spcBef>
                <a:spcPct val="0"/>
              </a:spcBef>
              <a:spcAft>
                <a:spcPct val="0"/>
              </a:spcAft>
              <a:defRPr>
                <a:solidFill>
                  <a:schemeClr val="tx1"/>
                </a:solidFill>
                <a:latin typeface="Arial" charset="0"/>
              </a:defRPr>
            </a:lvl9pPr>
          </a:lstStyle>
          <a:p>
            <a:pPr eaLnBrk="1" hangingPunct="1">
              <a:defRPr/>
            </a:pPr>
            <a:fld id="{9AEC3363-704A-4690-9660-6CD84C76C2A6}" type="slidenum">
              <a:rPr lang="de-DE"/>
              <a:pPr eaLnBrk="1" hangingPunct="1">
                <a:defRPr/>
              </a:pPr>
              <a:t>42</a:t>
            </a:fld>
            <a:endParaRPr lang="de-DE" dirty="0"/>
          </a:p>
        </p:txBody>
      </p:sp>
      <p:sp>
        <p:nvSpPr>
          <p:cNvPr id="103427" name="Rectangle 7"/>
          <p:cNvSpPr txBox="1">
            <a:spLocks noGrp="1" noChangeArrowheads="1"/>
          </p:cNvSpPr>
          <p:nvPr/>
        </p:nvSpPr>
        <p:spPr bwMode="auto">
          <a:xfrm>
            <a:off x="3883852" y="8685256"/>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0" tIns="43735" rIns="87470" bIns="43735"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5F08B25-1045-4ADC-86BC-7A5551DB3966}" type="slidenum">
              <a:rPr lang="de-DE" altLang="de-DE" sz="1100">
                <a:latin typeface="Arial" pitchFamily="34" charset="0"/>
              </a:rPr>
              <a:pPr algn="r" eaLnBrk="1" hangingPunct="1">
                <a:spcBef>
                  <a:spcPct val="0"/>
                </a:spcBef>
              </a:pPr>
              <a:t>42</a:t>
            </a:fld>
            <a:endParaRPr lang="de-DE" altLang="de-DE" sz="1100">
              <a:latin typeface="Arial" pitchFamily="34" charset="0"/>
            </a:endParaRPr>
          </a:p>
        </p:txBody>
      </p:sp>
      <p:sp>
        <p:nvSpPr>
          <p:cNvPr id="1034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3"/>
          <p:cNvSpPr>
            <a:spLocks noGrp="1" noChangeArrowheads="1"/>
          </p:cNvSpPr>
          <p:nvPr>
            <p:ph type="body" idx="1"/>
          </p:nvPr>
        </p:nvSpPr>
        <p:spPr bwMode="auto">
          <a:xfrm>
            <a:off x="685480" y="4344834"/>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0" tIns="43735" rIns="87470" bIns="43735"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75153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2" indent="-285743" eaLnBrk="0" hangingPunct="0">
              <a:defRPr>
                <a:solidFill>
                  <a:schemeClr val="tx1"/>
                </a:solidFill>
                <a:latin typeface="Arial" charset="0"/>
              </a:defRPr>
            </a:lvl2pPr>
            <a:lvl3pPr marL="1142972" indent="-228594" eaLnBrk="0" hangingPunct="0">
              <a:defRPr>
                <a:solidFill>
                  <a:schemeClr val="tx1"/>
                </a:solidFill>
                <a:latin typeface="Arial" charset="0"/>
              </a:defRPr>
            </a:lvl3pPr>
            <a:lvl4pPr marL="1600161" indent="-228594" eaLnBrk="0" hangingPunct="0">
              <a:defRPr>
                <a:solidFill>
                  <a:schemeClr val="tx1"/>
                </a:solidFill>
                <a:latin typeface="Arial" charset="0"/>
              </a:defRPr>
            </a:lvl4pPr>
            <a:lvl5pPr marL="2057350" indent="-228594" eaLnBrk="0" hangingPunct="0">
              <a:defRPr>
                <a:solidFill>
                  <a:schemeClr val="tx1"/>
                </a:solidFill>
                <a:latin typeface="Arial" charset="0"/>
              </a:defRPr>
            </a:lvl5pPr>
            <a:lvl6pPr marL="2514539" indent="-228594" eaLnBrk="0" fontAlgn="base" hangingPunct="0">
              <a:spcBef>
                <a:spcPct val="0"/>
              </a:spcBef>
              <a:spcAft>
                <a:spcPct val="0"/>
              </a:spcAft>
              <a:defRPr>
                <a:solidFill>
                  <a:schemeClr val="tx1"/>
                </a:solidFill>
                <a:latin typeface="Arial" charset="0"/>
              </a:defRPr>
            </a:lvl6pPr>
            <a:lvl7pPr marL="2971728" indent="-228594" eaLnBrk="0" fontAlgn="base" hangingPunct="0">
              <a:spcBef>
                <a:spcPct val="0"/>
              </a:spcBef>
              <a:spcAft>
                <a:spcPct val="0"/>
              </a:spcAft>
              <a:defRPr>
                <a:solidFill>
                  <a:schemeClr val="tx1"/>
                </a:solidFill>
                <a:latin typeface="Arial" charset="0"/>
              </a:defRPr>
            </a:lvl7pPr>
            <a:lvl8pPr marL="3428916" indent="-228594" eaLnBrk="0" fontAlgn="base" hangingPunct="0">
              <a:spcBef>
                <a:spcPct val="0"/>
              </a:spcBef>
              <a:spcAft>
                <a:spcPct val="0"/>
              </a:spcAft>
              <a:defRPr>
                <a:solidFill>
                  <a:schemeClr val="tx1"/>
                </a:solidFill>
                <a:latin typeface="Arial" charset="0"/>
              </a:defRPr>
            </a:lvl8pPr>
            <a:lvl9pPr marL="3886106" indent="-228594" eaLnBrk="0" fontAlgn="base" hangingPunct="0">
              <a:spcBef>
                <a:spcPct val="0"/>
              </a:spcBef>
              <a:spcAft>
                <a:spcPct val="0"/>
              </a:spcAft>
              <a:defRPr>
                <a:solidFill>
                  <a:schemeClr val="tx1"/>
                </a:solidFill>
                <a:latin typeface="Arial" charset="0"/>
              </a:defRPr>
            </a:lvl9pPr>
          </a:lstStyle>
          <a:p>
            <a:pPr eaLnBrk="1" hangingPunct="1">
              <a:defRPr/>
            </a:pPr>
            <a:fld id="{9AEC3363-704A-4690-9660-6CD84C76C2A6}" type="slidenum">
              <a:rPr lang="de-DE"/>
              <a:pPr eaLnBrk="1" hangingPunct="1">
                <a:defRPr/>
              </a:pPr>
              <a:t>43</a:t>
            </a:fld>
            <a:endParaRPr lang="de-DE" dirty="0"/>
          </a:p>
        </p:txBody>
      </p:sp>
      <p:sp>
        <p:nvSpPr>
          <p:cNvPr id="103427" name="Rectangle 7"/>
          <p:cNvSpPr txBox="1">
            <a:spLocks noGrp="1" noChangeArrowheads="1"/>
          </p:cNvSpPr>
          <p:nvPr/>
        </p:nvSpPr>
        <p:spPr bwMode="auto">
          <a:xfrm>
            <a:off x="3883852" y="8685256"/>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70" tIns="43735" rIns="87470" bIns="43735"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5F08B25-1045-4ADC-86BC-7A5551DB3966}" type="slidenum">
              <a:rPr lang="de-DE" altLang="de-DE" sz="1100">
                <a:latin typeface="Arial" pitchFamily="34" charset="0"/>
              </a:rPr>
              <a:pPr algn="r" eaLnBrk="1" hangingPunct="1">
                <a:spcBef>
                  <a:spcPct val="0"/>
                </a:spcBef>
              </a:pPr>
              <a:t>43</a:t>
            </a:fld>
            <a:endParaRPr lang="de-DE" altLang="de-DE" sz="1100">
              <a:latin typeface="Arial" pitchFamily="34" charset="0"/>
            </a:endParaRPr>
          </a:p>
        </p:txBody>
      </p:sp>
      <p:sp>
        <p:nvSpPr>
          <p:cNvPr id="1034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3"/>
          <p:cNvSpPr>
            <a:spLocks noGrp="1" noChangeArrowheads="1"/>
          </p:cNvSpPr>
          <p:nvPr>
            <p:ph type="body" idx="1"/>
          </p:nvPr>
        </p:nvSpPr>
        <p:spPr bwMode="auto">
          <a:xfrm>
            <a:off x="685480" y="4344834"/>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70" tIns="43735" rIns="87470" bIns="43735"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75153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ln>
            <a:miter lim="800000"/>
            <a:headEnd/>
            <a:tailEnd/>
          </a:ln>
        </p:spPr>
        <p:txBody>
          <a:bodyPr/>
          <a:lstStyle/>
          <a:p>
            <a:pPr>
              <a:defRPr/>
            </a:pPr>
            <a:fld id="{B2D609EB-B8FB-4DD8-8BB5-3F9E1DBF87C3}" type="slidenum">
              <a:rPr lang="de-DE" smtClean="0"/>
              <a:pPr>
                <a:defRPr/>
              </a:pPr>
              <a:t>44</a:t>
            </a:fld>
            <a:endParaRPr lang="de-DE" smtClean="0"/>
          </a:p>
        </p:txBody>
      </p:sp>
      <p:sp>
        <p:nvSpPr>
          <p:cNvPr id="129027" name="Rectangle 7"/>
          <p:cNvSpPr txBox="1">
            <a:spLocks noGrp="1" noChangeArrowheads="1"/>
          </p:cNvSpPr>
          <p:nvPr/>
        </p:nvSpPr>
        <p:spPr bwMode="auto">
          <a:xfrm>
            <a:off x="3883853" y="8685257"/>
            <a:ext cx="2972547"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nchor="b"/>
          <a:lstStyle>
            <a:lvl1pPr defTabSz="874713" eaLnBrk="0" hangingPunct="0">
              <a:spcBef>
                <a:spcPct val="30000"/>
              </a:spcBef>
              <a:defRPr sz="1200">
                <a:solidFill>
                  <a:schemeClr val="tx1"/>
                </a:solidFill>
                <a:latin typeface="Calibri" pitchFamily="34" charset="0"/>
              </a:defRPr>
            </a:lvl1pPr>
            <a:lvl2pPr marL="742950" indent="-285750" defTabSz="874713" eaLnBrk="0" hangingPunct="0">
              <a:spcBef>
                <a:spcPct val="30000"/>
              </a:spcBef>
              <a:defRPr sz="1200">
                <a:solidFill>
                  <a:schemeClr val="tx1"/>
                </a:solidFill>
                <a:latin typeface="Calibri" pitchFamily="34" charset="0"/>
              </a:defRPr>
            </a:lvl2pPr>
            <a:lvl3pPr marL="1143000" indent="-228600" defTabSz="874713" eaLnBrk="0" hangingPunct="0">
              <a:spcBef>
                <a:spcPct val="30000"/>
              </a:spcBef>
              <a:defRPr sz="1200">
                <a:solidFill>
                  <a:schemeClr val="tx1"/>
                </a:solidFill>
                <a:latin typeface="Calibri" pitchFamily="34" charset="0"/>
              </a:defRPr>
            </a:lvl3pPr>
            <a:lvl4pPr marL="1600200" indent="-228600" defTabSz="874713" eaLnBrk="0" hangingPunct="0">
              <a:spcBef>
                <a:spcPct val="30000"/>
              </a:spcBef>
              <a:defRPr sz="1200">
                <a:solidFill>
                  <a:schemeClr val="tx1"/>
                </a:solidFill>
                <a:latin typeface="Calibri" pitchFamily="34" charset="0"/>
              </a:defRPr>
            </a:lvl4pPr>
            <a:lvl5pPr marL="2057400" indent="-228600" defTabSz="874713" eaLnBrk="0" hangingPunct="0">
              <a:spcBef>
                <a:spcPct val="30000"/>
              </a:spcBef>
              <a:defRPr sz="1200">
                <a:solidFill>
                  <a:schemeClr val="tx1"/>
                </a:solidFill>
                <a:latin typeface="Calibri" pitchFamily="34" charset="0"/>
              </a:defRPr>
            </a:lvl5pPr>
            <a:lvl6pPr marL="2514600" indent="-228600" defTabSz="874713" eaLnBrk="0" fontAlgn="base" hangingPunct="0">
              <a:spcBef>
                <a:spcPct val="30000"/>
              </a:spcBef>
              <a:spcAft>
                <a:spcPct val="0"/>
              </a:spcAft>
              <a:defRPr sz="1200">
                <a:solidFill>
                  <a:schemeClr val="tx1"/>
                </a:solidFill>
                <a:latin typeface="Calibri" pitchFamily="34" charset="0"/>
              </a:defRPr>
            </a:lvl6pPr>
            <a:lvl7pPr marL="2971800" indent="-228600" defTabSz="874713" eaLnBrk="0" fontAlgn="base" hangingPunct="0">
              <a:spcBef>
                <a:spcPct val="30000"/>
              </a:spcBef>
              <a:spcAft>
                <a:spcPct val="0"/>
              </a:spcAft>
              <a:defRPr sz="1200">
                <a:solidFill>
                  <a:schemeClr val="tx1"/>
                </a:solidFill>
                <a:latin typeface="Calibri" pitchFamily="34" charset="0"/>
              </a:defRPr>
            </a:lvl7pPr>
            <a:lvl8pPr marL="3429000" indent="-228600" defTabSz="874713" eaLnBrk="0" fontAlgn="base" hangingPunct="0">
              <a:spcBef>
                <a:spcPct val="30000"/>
              </a:spcBef>
              <a:spcAft>
                <a:spcPct val="0"/>
              </a:spcAft>
              <a:defRPr sz="1200">
                <a:solidFill>
                  <a:schemeClr val="tx1"/>
                </a:solidFill>
                <a:latin typeface="Calibri" pitchFamily="34" charset="0"/>
              </a:defRPr>
            </a:lvl8pPr>
            <a:lvl9pPr marL="3886200" indent="-228600" defTabSz="8747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52789D6-51B5-488D-8F30-9B6E810999C2}" type="slidenum">
              <a:rPr lang="de-DE" altLang="de-DE">
                <a:latin typeface="Arial" pitchFamily="34" charset="0"/>
              </a:rPr>
              <a:pPr algn="r" eaLnBrk="1" hangingPunct="1">
                <a:spcBef>
                  <a:spcPct val="0"/>
                </a:spcBef>
              </a:pPr>
              <a:t>44</a:t>
            </a:fld>
            <a:endParaRPr lang="de-DE" altLang="de-DE">
              <a:latin typeface="Arial" pitchFamily="34" charset="0"/>
            </a:endParaRPr>
          </a:p>
        </p:txBody>
      </p:sp>
      <p:sp>
        <p:nvSpPr>
          <p:cNvPr id="1290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3"/>
          <p:cNvSpPr>
            <a:spLocks noGrp="1" noChangeArrowheads="1"/>
          </p:cNvSpPr>
          <p:nvPr>
            <p:ph type="body" idx="1"/>
          </p:nvPr>
        </p:nvSpPr>
        <p:spPr bwMode="auto">
          <a:xfrm>
            <a:off x="685480" y="4344835"/>
            <a:ext cx="5487041" cy="41139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464" tIns="43732" rIns="87464" bIns="43732"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4045457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E88B44D8-EBA0-427B-9036-544B999A4A81}" type="slidenum">
              <a:rPr lang="de-DE" smtClean="0"/>
              <a:pPr>
                <a:defRPr/>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46</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46</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47</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47</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C22AACC8-1975-4E18-A81C-358A34AD4B79}" type="slidenum">
              <a:rPr lang="de-DE" smtClean="0"/>
              <a:pPr eaLnBrk="1" hangingPunct="1"/>
              <a:t>48</a:t>
            </a:fld>
            <a:endParaRPr lang="de-D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38821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5</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5</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6</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6</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7</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7</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8</a:t>
            </a:fld>
            <a:endParaRPr lang="de-DE" dirty="0"/>
          </a:p>
        </p:txBody>
      </p:sp>
      <p:sp>
        <p:nvSpPr>
          <p:cNvPr id="35843" name="Rectangle 7"/>
          <p:cNvSpPr txBox="1">
            <a:spLocks noGrp="1" noChangeArrowheads="1"/>
          </p:cNvSpPr>
          <p:nvPr/>
        </p:nvSpPr>
        <p:spPr bwMode="auto">
          <a:xfrm>
            <a:off x="3884615"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8</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9" indent="-228578" eaLnBrk="0" hangingPunct="0">
              <a:defRPr>
                <a:solidFill>
                  <a:schemeClr val="tx1"/>
                </a:solidFill>
                <a:latin typeface="Arial" charset="0"/>
              </a:defRPr>
            </a:lvl5pPr>
            <a:lvl6pPr marL="2514354"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43740ECD-A9DF-4761-9779-52F055A7C048}" type="slidenum">
              <a:rPr lang="de-DE"/>
              <a:pPr eaLnBrk="1" hangingPunct="1"/>
              <a:t>9</a:t>
            </a:fld>
            <a:endParaRPr lang="de-DE"/>
          </a:p>
        </p:txBody>
      </p:sp>
      <p:sp>
        <p:nvSpPr>
          <p:cNvPr id="43011"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EBA47A7-2221-4633-BD1E-AD02F790B14D}" type="slidenum">
              <a:rPr lang="de-DE" sz="1100"/>
              <a:pPr algn="r" eaLnBrk="1" hangingPunct="1"/>
              <a:t>9</a:t>
            </a:fld>
            <a:endParaRPr lang="de-DE" sz="11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4" tIns="43732" rIns="87464" bIns="43732"/>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6076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44316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32692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375435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94632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97619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5088A2-456D-4CE2-9436-C69FD421A264}" type="datetimeFigureOut">
              <a:rPr lang="de-DE" smtClean="0"/>
              <a:t>07.10.2019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72828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5088A2-456D-4CE2-9436-C69FD421A264}" type="datetimeFigureOut">
              <a:rPr lang="de-DE" smtClean="0"/>
              <a:t>07.10.2019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53251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5088A2-456D-4CE2-9436-C69FD421A264}" type="datetimeFigureOut">
              <a:rPr lang="de-DE" smtClean="0"/>
              <a:t>07.10.2019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7025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02133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41453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088A2-456D-4CE2-9436-C69FD421A264}" type="datetimeFigureOut">
              <a:rPr lang="de-DE" smtClean="0"/>
              <a:t>07.10.2019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EECD-B5E2-4620-879F-32A22F3BB4A9}" type="slidenum">
              <a:rPr lang="de-DE" smtClean="0"/>
              <a:t>‹Nr.›</a:t>
            </a:fld>
            <a:endParaRPr lang="de-DE"/>
          </a:p>
        </p:txBody>
      </p:sp>
    </p:spTree>
    <p:extLst>
      <p:ext uri="{BB962C8B-B14F-4D97-AF65-F5344CB8AC3E}">
        <p14:creationId xmlns:p14="http://schemas.microsoft.com/office/powerpoint/2010/main" val="234239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hyperlink" Target="https://www.google.de/url?sa=i&amp;rct=j&amp;q=&amp;esrc=s&amp;source=images&amp;cd=&amp;ved=2ahUKEwjArf3D99fkAhXKbVAKHUZ2CUgQjRx6BAgBEAQ&amp;url=https://www.istockphoto.com/de/fotos/ausrufezeichen&amp;psig=AOvVaw0PtFVErqw3_7NC8rtZ8oog&amp;ust=1568812336218078"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de/url?sa=i&amp;rct=j&amp;q=&amp;esrc=s&amp;source=images&amp;cd=&amp;cad=rja&amp;uact=8&amp;ved=2ahUKEwjYt8qUpu_dAhXEJVAKHZ91DkMQjRx6BAgBEAU&amp;url=https://de.dreamstime.com/stock-abbildung-menschliche-zeigehand-image52062743&amp;psig=AOvVaw1g_6aFWyoPjRRxrcM0E4Bp&amp;ust=1538828801269697"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1" name="Group 25"/>
          <p:cNvGraphicFramePr>
            <a:graphicFrameLocks noGrp="1"/>
          </p:cNvGraphicFramePr>
          <p:nvPr>
            <p:extLst>
              <p:ext uri="{D42A27DB-BD31-4B8C-83A1-F6EECF244321}">
                <p14:modId xmlns:p14="http://schemas.microsoft.com/office/powerpoint/2010/main" val="3299276738"/>
              </p:ext>
            </p:extLst>
          </p:nvPr>
        </p:nvGraphicFramePr>
        <p:xfrm>
          <a:off x="683568" y="1196753"/>
          <a:ext cx="7752181" cy="5059684"/>
        </p:xfrm>
        <a:graphic>
          <a:graphicData uri="http://schemas.openxmlformats.org/drawingml/2006/table">
            <a:tbl>
              <a:tblPr/>
              <a:tblGrid>
                <a:gridCol w="3876859">
                  <a:extLst>
                    <a:ext uri="{9D8B030D-6E8A-4147-A177-3AD203B41FA5}">
                      <a16:colId xmlns="" xmlns:a16="http://schemas.microsoft.com/office/drawing/2014/main" val="20000"/>
                    </a:ext>
                  </a:extLst>
                </a:gridCol>
                <a:gridCol w="3875322">
                  <a:extLst>
                    <a:ext uri="{9D8B030D-6E8A-4147-A177-3AD203B41FA5}">
                      <a16:colId xmlns="" xmlns:a16="http://schemas.microsoft.com/office/drawing/2014/main" val="20001"/>
                    </a:ext>
                  </a:extLst>
                </a:gridCol>
              </a:tblGrid>
              <a:tr h="1909651">
                <a:tc>
                  <a:txBody>
                    <a:bodyPr/>
                    <a:lstStyle/>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1. Schritt:</a:t>
                      </a:r>
                    </a:p>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„Besinnen Sie sich bitte für die nächsten Minuten auf einen beliebigen Lehrinhalt und stellen Sie sich vor, Sie hätten diesen Inhalt zu unterrichten. Notieren Sie sich für Sie unverzichtbare inhaltliche Aspekte!“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2. Schritt</a:t>
                      </a:r>
                      <a:br>
                        <a:rPr kumimoji="0" lang="de-DE" sz="2000" b="1" i="0" u="none" strike="noStrike" cap="none" normalizeH="0" baseline="0" dirty="0" smtClean="0">
                          <a:ln>
                            <a:noFill/>
                          </a:ln>
                          <a:solidFill>
                            <a:schemeClr val="tx1"/>
                          </a:solidFill>
                          <a:effectLst/>
                          <a:latin typeface="Arial" charset="0"/>
                        </a:rPr>
                      </a:br>
                      <a:r>
                        <a:rPr kumimoji="0" lang="de-DE" sz="1600" b="0" i="1" u="none" strike="noStrike" cap="none" normalizeH="0" baseline="0" dirty="0" smtClean="0">
                          <a:ln>
                            <a:noFill/>
                          </a:ln>
                          <a:solidFill>
                            <a:schemeClr val="tx1"/>
                          </a:solidFill>
                          <a:effectLst/>
                          <a:latin typeface="Arial" charset="0"/>
                        </a:rPr>
                        <a:t>„Versetzen Sie sich bitte ans Ende der betreffenden Lernsequenz, nehmen Sie die Schülerinnen und Schülerin den Blick und formulieren Sie Ihre Erwartungen an den Ertrag Ihres Bildungsangebotes!“</a:t>
                      </a:r>
                      <a:endParaRPr kumimoji="0" lang="de-DE" sz="2000" b="0" i="1"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06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Vorschläge – zum Beispiel:</a:t>
                      </a:r>
                    </a:p>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Verbraucherverhalten und   </a:t>
                      </a:r>
                      <a:br>
                        <a:rPr kumimoji="0" lang="de-DE" sz="1800" b="0" i="0" u="none" strike="noStrike" cap="none" normalizeH="0" baseline="0" dirty="0" smtClean="0">
                          <a:ln>
                            <a:noFill/>
                          </a:ln>
                          <a:solidFill>
                            <a:schemeClr val="tx1"/>
                          </a:solidFill>
                          <a:effectLst/>
                          <a:latin typeface="Arial" charset="0"/>
                        </a:rPr>
                      </a:br>
                      <a:r>
                        <a:rPr kumimoji="0" lang="de-DE" sz="1800" b="0" i="0" u="none" strike="noStrike" cap="none" normalizeH="0" baseline="0" dirty="0" smtClean="0">
                          <a:ln>
                            <a:noFill/>
                          </a:ln>
                          <a:solidFill>
                            <a:schemeClr val="tx1"/>
                          </a:solidFill>
                          <a:effectLst/>
                          <a:latin typeface="Arial" charset="0"/>
                        </a:rPr>
                        <a:t>  Werbung*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„Am Ende der Einheit, nach ______ Stunden zum Thema ____________ erwarte ich eigentlich, dass die Schülerinnen und Schüler  jetzt …</a:t>
                      </a:r>
                      <a:endParaRPr kumimoji="0" lang="de-DE" sz="1800" b="0"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49931">
                <a:tc>
                  <a:txBody>
                    <a:bodyPr/>
                    <a:lstStyle/>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a:t>
                      </a:r>
                      <a:r>
                        <a:rPr kumimoji="0" lang="de-DE" sz="1800" b="0" i="0" u="none" strike="noStrike" kern="1200" cap="none" normalizeH="0" baseline="0" dirty="0" smtClean="0">
                          <a:ln>
                            <a:noFill/>
                          </a:ln>
                          <a:solidFill>
                            <a:schemeClr val="tx1"/>
                          </a:solidFill>
                          <a:effectLst/>
                          <a:latin typeface="Arial" charset="0"/>
                          <a:ea typeface="+mn-ea"/>
                          <a:cs typeface="+mn-cs"/>
                        </a:rPr>
                        <a:t>Vorteile und Probleme der </a:t>
                      </a:r>
                      <a:br>
                        <a:rPr kumimoji="0" lang="de-DE" sz="1800" b="0" i="0" u="none" strike="noStrike" kern="1200" cap="none" normalizeH="0" baseline="0" dirty="0" smtClean="0">
                          <a:ln>
                            <a:noFill/>
                          </a:ln>
                          <a:solidFill>
                            <a:schemeClr val="tx1"/>
                          </a:solidFill>
                          <a:effectLst/>
                          <a:latin typeface="Arial" charset="0"/>
                          <a:ea typeface="+mn-ea"/>
                          <a:cs typeface="+mn-cs"/>
                        </a:rPr>
                      </a:br>
                      <a:r>
                        <a:rPr kumimoji="0" lang="de-DE" sz="1800" b="0" i="0" u="none" strike="noStrike" kern="1200" cap="none" normalizeH="0" baseline="0" dirty="0" smtClean="0">
                          <a:ln>
                            <a:noFill/>
                          </a:ln>
                          <a:solidFill>
                            <a:schemeClr val="tx1"/>
                          </a:solidFill>
                          <a:effectLst/>
                          <a:latin typeface="Arial" charset="0"/>
                          <a:ea typeface="+mn-ea"/>
                          <a:cs typeface="+mn-cs"/>
                        </a:rPr>
                        <a:t> Arbeitsteilung*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 xmlns:a16="http://schemas.microsoft.com/office/drawing/2014/main" val="10002"/>
                  </a:ext>
                </a:extLst>
              </a:tr>
              <a:tr h="139065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Funktionen des Rechts*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a:t>
                      </a:r>
                      <a:r>
                        <a:rPr kumimoji="0" lang="de-DE" sz="14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oder:</a:t>
                      </a:r>
                      <a:r>
                        <a:rPr kumimoji="0" lang="de-DE" sz="16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Formen der Personalentwicklung,  Produktionsfaktoren, Arbeitszeitmodell, Voll- und Teilkostenrechnung, Finanzwirtschaft, Rechnungswesen, Bilanzbuchhaltung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 xmlns:a16="http://schemas.microsoft.com/office/drawing/2014/main" val="10003"/>
                  </a:ext>
                </a:extLst>
              </a:tr>
            </a:tbl>
          </a:graphicData>
        </a:graphic>
      </p:graphicFrame>
      <p:cxnSp>
        <p:nvCxnSpPr>
          <p:cNvPr id="7" name="Gerade Verbindung 6"/>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1" name="Textfeld 10"/>
          <p:cNvSpPr txBox="1"/>
          <p:nvPr/>
        </p:nvSpPr>
        <p:spPr>
          <a:xfrm>
            <a:off x="395536" y="724634"/>
            <a:ext cx="7704856" cy="461665"/>
          </a:xfrm>
          <a:prstGeom prst="rect">
            <a:avLst/>
          </a:prstGeom>
          <a:noFill/>
        </p:spPr>
        <p:txBody>
          <a:bodyPr wrap="square" rtlCol="0">
            <a:spAutoFit/>
          </a:bodyPr>
          <a:lstStyle/>
          <a:p>
            <a:r>
              <a:rPr lang="de-DE" sz="2400" dirty="0" smtClean="0"/>
              <a:t>Eine Einstiegsübung:</a:t>
            </a:r>
            <a:endParaRPr lang="de-DE" sz="2400"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42781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99592" y="3360738"/>
            <a:ext cx="7128396" cy="28305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17" name="Text Box 20"/>
          <p:cNvSpPr txBox="1">
            <a:spLocks noChangeArrowheads="1"/>
          </p:cNvSpPr>
          <p:nvPr/>
        </p:nvSpPr>
        <p:spPr bwMode="auto">
          <a:xfrm>
            <a:off x="539552" y="1478111"/>
            <a:ext cx="7345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smtClean="0"/>
              <a:t>Zum </a:t>
            </a:r>
            <a:r>
              <a:rPr lang="de-DE" dirty="0"/>
              <a:t>Beispiel:</a:t>
            </a:r>
          </a:p>
        </p:txBody>
      </p:sp>
      <p:sp>
        <p:nvSpPr>
          <p:cNvPr id="13318" name="Text Box 21"/>
          <p:cNvSpPr txBox="1">
            <a:spLocks noChangeArrowheads="1"/>
          </p:cNvSpPr>
          <p:nvPr/>
        </p:nvSpPr>
        <p:spPr bwMode="auto">
          <a:xfrm>
            <a:off x="539750" y="1773238"/>
            <a:ext cx="8496746" cy="9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pPr>
            <a:r>
              <a:rPr lang="de-DE" sz="1700" dirty="0"/>
              <a:t>Die Schülerinnen und Schüler </a:t>
            </a:r>
            <a:r>
              <a:rPr lang="de-DE" sz="1700" dirty="0" smtClean="0"/>
              <a:t>...</a:t>
            </a:r>
            <a:endParaRPr lang="de-DE" sz="1700" dirty="0"/>
          </a:p>
          <a:p>
            <a:pPr eaLnBrk="1" hangingPunct="1">
              <a:buFontTx/>
              <a:buChar char="•"/>
            </a:pPr>
            <a:r>
              <a:rPr lang="de-DE" sz="1700" i="1" dirty="0" smtClean="0"/>
              <a:t> </a:t>
            </a:r>
            <a:r>
              <a:rPr lang="de-DE" sz="1700" i="1" dirty="0"/>
              <a:t>lösen Zahlenrätsel und Aufgaben zu den </a:t>
            </a:r>
            <a:r>
              <a:rPr lang="de-DE" sz="1700" i="1" dirty="0" smtClean="0"/>
              <a:t>Themenkomplexen </a:t>
            </a:r>
            <a:r>
              <a:rPr lang="de-DE" sz="1700" i="1" dirty="0"/>
              <a:t>Umfang und </a:t>
            </a:r>
            <a:r>
              <a:rPr lang="de-DE" sz="1700" i="1" dirty="0" smtClean="0"/>
              <a:t>Flächeninhalt ...; </a:t>
            </a:r>
            <a:endParaRPr lang="de-DE" sz="1700" i="1" dirty="0"/>
          </a:p>
        </p:txBody>
      </p:sp>
      <p:sp>
        <p:nvSpPr>
          <p:cNvPr id="13319" name="Text Box 22"/>
          <p:cNvSpPr txBox="1">
            <a:spLocks noChangeArrowheads="1"/>
          </p:cNvSpPr>
          <p:nvPr/>
        </p:nvSpPr>
        <p:spPr bwMode="auto">
          <a:xfrm>
            <a:off x="611188" y="3716338"/>
            <a:ext cx="741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13320" name="Line 23"/>
          <p:cNvSpPr>
            <a:spLocks noChangeShapeType="1"/>
          </p:cNvSpPr>
          <p:nvPr/>
        </p:nvSpPr>
        <p:spPr bwMode="auto">
          <a:xfrm flipV="1">
            <a:off x="1547813" y="4652963"/>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1" name="Line 24"/>
          <p:cNvSpPr>
            <a:spLocks noChangeShapeType="1"/>
          </p:cNvSpPr>
          <p:nvPr/>
        </p:nvSpPr>
        <p:spPr bwMode="auto">
          <a:xfrm>
            <a:off x="2195513" y="4652963"/>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2" name="Line 25"/>
          <p:cNvSpPr>
            <a:spLocks noChangeShapeType="1"/>
          </p:cNvSpPr>
          <p:nvPr/>
        </p:nvSpPr>
        <p:spPr bwMode="auto">
          <a:xfrm>
            <a:off x="1547813" y="5516563"/>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3" name="Line 26"/>
          <p:cNvSpPr>
            <a:spLocks noChangeShapeType="1"/>
          </p:cNvSpPr>
          <p:nvPr/>
        </p:nvSpPr>
        <p:spPr bwMode="auto">
          <a:xfrm flipV="1">
            <a:off x="5003800" y="4581525"/>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4" name="Line 27"/>
          <p:cNvSpPr>
            <a:spLocks noChangeShapeType="1"/>
          </p:cNvSpPr>
          <p:nvPr/>
        </p:nvSpPr>
        <p:spPr bwMode="auto">
          <a:xfrm flipV="1">
            <a:off x="5651500" y="3716338"/>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5" name="Line 28"/>
          <p:cNvSpPr>
            <a:spLocks noChangeShapeType="1"/>
          </p:cNvSpPr>
          <p:nvPr/>
        </p:nvSpPr>
        <p:spPr bwMode="auto">
          <a:xfrm>
            <a:off x="6300788" y="3716338"/>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6" name="Line 29"/>
          <p:cNvSpPr>
            <a:spLocks noChangeShapeType="1"/>
          </p:cNvSpPr>
          <p:nvPr/>
        </p:nvSpPr>
        <p:spPr bwMode="auto">
          <a:xfrm>
            <a:off x="6877050" y="4581525"/>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7" name="Line 30"/>
          <p:cNvSpPr>
            <a:spLocks noChangeShapeType="1"/>
          </p:cNvSpPr>
          <p:nvPr/>
        </p:nvSpPr>
        <p:spPr bwMode="auto">
          <a:xfrm>
            <a:off x="5003800" y="5445125"/>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8" name="Line 31"/>
          <p:cNvSpPr>
            <a:spLocks noChangeShapeType="1"/>
          </p:cNvSpPr>
          <p:nvPr/>
        </p:nvSpPr>
        <p:spPr bwMode="auto">
          <a:xfrm>
            <a:off x="6227763" y="5445125"/>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9" name="Line 32"/>
          <p:cNvSpPr>
            <a:spLocks noChangeShapeType="1"/>
          </p:cNvSpPr>
          <p:nvPr/>
        </p:nvSpPr>
        <p:spPr bwMode="auto">
          <a:xfrm>
            <a:off x="5651500" y="4581525"/>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0" name="Line 33"/>
          <p:cNvSpPr>
            <a:spLocks noChangeShapeType="1"/>
          </p:cNvSpPr>
          <p:nvPr/>
        </p:nvSpPr>
        <p:spPr bwMode="auto">
          <a:xfrm flipV="1">
            <a:off x="6227763" y="4581525"/>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1" name="Line 34"/>
          <p:cNvSpPr>
            <a:spLocks noChangeShapeType="1"/>
          </p:cNvSpPr>
          <p:nvPr/>
        </p:nvSpPr>
        <p:spPr bwMode="auto">
          <a:xfrm>
            <a:off x="5651500" y="4581525"/>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2" name="Text Box 35"/>
          <p:cNvSpPr txBox="1">
            <a:spLocks noChangeArrowheads="1"/>
          </p:cNvSpPr>
          <p:nvPr/>
        </p:nvSpPr>
        <p:spPr bwMode="auto">
          <a:xfrm>
            <a:off x="1763713" y="57340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a:t>= 1</a:t>
            </a:r>
          </a:p>
        </p:txBody>
      </p:sp>
      <p:sp>
        <p:nvSpPr>
          <p:cNvPr id="13333" name="Text Box 37"/>
          <p:cNvSpPr txBox="1">
            <a:spLocks noChangeArrowheads="1"/>
          </p:cNvSpPr>
          <p:nvPr/>
        </p:nvSpPr>
        <p:spPr bwMode="auto">
          <a:xfrm>
            <a:off x="5795963" y="566102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a:t>= ?</a:t>
            </a:r>
          </a:p>
        </p:txBody>
      </p:sp>
      <p:sp>
        <p:nvSpPr>
          <p:cNvPr id="2" name="Textfeld 1"/>
          <p:cNvSpPr txBox="1"/>
          <p:nvPr/>
        </p:nvSpPr>
        <p:spPr>
          <a:xfrm>
            <a:off x="1151186" y="3609529"/>
            <a:ext cx="4176464" cy="1077218"/>
          </a:xfrm>
          <a:prstGeom prst="rect">
            <a:avLst/>
          </a:prstGeom>
          <a:noFill/>
        </p:spPr>
        <p:txBody>
          <a:bodyPr wrap="square" rtlCol="0">
            <a:spAutoFit/>
          </a:bodyPr>
          <a:lstStyle/>
          <a:p>
            <a:r>
              <a:rPr lang="de-DE" sz="3200" dirty="0" smtClean="0"/>
              <a:t>Wie fragen wir das Ergebnis ab?</a:t>
            </a:r>
            <a:endParaRPr lang="de-DE" sz="3200" dirty="0"/>
          </a:p>
        </p:txBody>
      </p:sp>
      <p:cxnSp>
        <p:nvCxnSpPr>
          <p:cNvPr id="26" name="Gerade Verbindung 25"/>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8" name="Textfeld 27"/>
          <p:cNvSpPr txBox="1"/>
          <p:nvPr/>
        </p:nvSpPr>
        <p:spPr>
          <a:xfrm>
            <a:off x="467160" y="1023119"/>
            <a:ext cx="7704856" cy="461665"/>
          </a:xfrm>
          <a:prstGeom prst="rect">
            <a:avLst/>
          </a:prstGeom>
          <a:solidFill>
            <a:srgbClr val="FDD8D1"/>
          </a:solidFill>
        </p:spPr>
        <p:txBody>
          <a:bodyPr wrap="square" rtlCol="0">
            <a:spAutoFit/>
          </a:bodyPr>
          <a:lstStyle/>
          <a:p>
            <a:r>
              <a:rPr lang="de-DE" sz="2400" b="1" dirty="0" smtClean="0"/>
              <a:t>1. Frage: </a:t>
            </a:r>
            <a:r>
              <a:rPr lang="de-DE" sz="2400" dirty="0" smtClean="0"/>
              <a:t>„Haben wir das nicht schon immer so gemacht?“</a:t>
            </a:r>
            <a:endParaRPr lang="de-DE" sz="2400" dirty="0"/>
          </a:p>
        </p:txBody>
      </p:sp>
      <p:sp>
        <p:nvSpPr>
          <p:cNvPr id="2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3" name="Rechteck 2"/>
          <p:cNvSpPr/>
          <p:nvPr/>
        </p:nvSpPr>
        <p:spPr>
          <a:xfrm>
            <a:off x="611188" y="3200450"/>
            <a:ext cx="7632848" cy="3151087"/>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5" name="Textfeld 4"/>
          <p:cNvSpPr txBox="1"/>
          <p:nvPr/>
        </p:nvSpPr>
        <p:spPr>
          <a:xfrm>
            <a:off x="611560" y="2636912"/>
            <a:ext cx="6624736" cy="523220"/>
          </a:xfrm>
          <a:prstGeom prst="rect">
            <a:avLst/>
          </a:prstGeom>
          <a:noFill/>
        </p:spPr>
        <p:txBody>
          <a:bodyPr wrap="square" rtlCol="0">
            <a:spAutoFit/>
          </a:bodyPr>
          <a:lstStyle/>
          <a:p>
            <a:r>
              <a:rPr lang="de-DE" sz="2800" b="1" i="1" dirty="0" smtClean="0">
                <a:solidFill>
                  <a:schemeClr val="accent6">
                    <a:lumMod val="75000"/>
                  </a:schemeClr>
                </a:solidFill>
              </a:rPr>
              <a:t>Was wäre eine gute Aufgabenstellung?</a:t>
            </a:r>
            <a:endParaRPr lang="de-DE" sz="2800" b="1" i="1" dirty="0">
              <a:solidFill>
                <a:schemeClr val="accent6">
                  <a:lumMod val="75000"/>
                </a:schemeClr>
              </a:solidFill>
            </a:endParaRPr>
          </a:p>
        </p:txBody>
      </p:sp>
      <p:sp>
        <p:nvSpPr>
          <p:cNvPr id="32" name="Textfeld 31"/>
          <p:cNvSpPr txBox="1"/>
          <p:nvPr/>
        </p:nvSpPr>
        <p:spPr>
          <a:xfrm>
            <a:off x="777329" y="3358198"/>
            <a:ext cx="7323063" cy="446276"/>
          </a:xfrm>
          <a:prstGeom prst="rect">
            <a:avLst/>
          </a:prstGeom>
          <a:solidFill>
            <a:schemeClr val="accent2">
              <a:lumMod val="20000"/>
              <a:lumOff val="80000"/>
            </a:schemeClr>
          </a:solidFill>
        </p:spPr>
        <p:txBody>
          <a:bodyPr wrap="square" rtlCol="0">
            <a:spAutoFit/>
          </a:bodyPr>
          <a:lstStyle/>
          <a:p>
            <a:pPr marL="457200" indent="-457200">
              <a:buFont typeface="Arial" panose="020B0604020202020204" pitchFamily="34" charset="0"/>
              <a:buChar char="•"/>
            </a:pPr>
            <a:r>
              <a:rPr lang="de-DE" sz="2300" b="1" i="1" dirty="0" smtClean="0">
                <a:solidFill>
                  <a:schemeClr val="tx2"/>
                </a:solidFill>
              </a:rPr>
              <a:t>Finde für das Fragezeichen eine passende Zahl.</a:t>
            </a:r>
            <a:endParaRPr lang="de-DE" sz="2300" b="1" i="1" dirty="0">
              <a:solidFill>
                <a:schemeClr val="tx2"/>
              </a:solidFill>
            </a:endParaRPr>
          </a:p>
        </p:txBody>
      </p:sp>
      <p:sp>
        <p:nvSpPr>
          <p:cNvPr id="33" name="Textfeld 32"/>
          <p:cNvSpPr txBox="1"/>
          <p:nvPr/>
        </p:nvSpPr>
        <p:spPr>
          <a:xfrm>
            <a:off x="754383" y="3923507"/>
            <a:ext cx="7323063" cy="800219"/>
          </a:xfrm>
          <a:prstGeom prst="rect">
            <a:avLst/>
          </a:prstGeom>
          <a:solidFill>
            <a:schemeClr val="accent2">
              <a:lumMod val="20000"/>
              <a:lumOff val="80000"/>
            </a:schemeClr>
          </a:solidFill>
        </p:spPr>
        <p:txBody>
          <a:bodyPr wrap="square" rtlCol="0">
            <a:spAutoFit/>
          </a:bodyPr>
          <a:lstStyle/>
          <a:p>
            <a:pPr marL="457200" indent="-457200">
              <a:buFont typeface="Arial" panose="020B0604020202020204" pitchFamily="34" charset="0"/>
              <a:buChar char="•"/>
            </a:pPr>
            <a:r>
              <a:rPr lang="de-DE" sz="2300" b="1" i="1" dirty="0" smtClean="0">
                <a:solidFill>
                  <a:schemeClr val="tx2"/>
                </a:solidFill>
              </a:rPr>
              <a:t>Begründe Deine Lösung(en) mithilfe von mathe-</a:t>
            </a:r>
            <a:r>
              <a:rPr lang="de-DE" sz="2300" b="1" i="1" dirty="0" err="1" smtClean="0">
                <a:solidFill>
                  <a:schemeClr val="tx2"/>
                </a:solidFill>
              </a:rPr>
              <a:t>matischen</a:t>
            </a:r>
            <a:r>
              <a:rPr lang="de-DE" sz="2300" b="1" i="1" dirty="0" smtClean="0">
                <a:solidFill>
                  <a:schemeClr val="tx2"/>
                </a:solidFill>
              </a:rPr>
              <a:t> Fachbegriffen.</a:t>
            </a:r>
            <a:endParaRPr lang="de-DE" sz="2300" b="1" i="1" dirty="0">
              <a:solidFill>
                <a:schemeClr val="tx2"/>
              </a:solidFill>
            </a:endParaRPr>
          </a:p>
        </p:txBody>
      </p:sp>
      <p:sp>
        <p:nvSpPr>
          <p:cNvPr id="34" name="Textfeld 33"/>
          <p:cNvSpPr txBox="1"/>
          <p:nvPr/>
        </p:nvSpPr>
        <p:spPr>
          <a:xfrm>
            <a:off x="785612" y="4861625"/>
            <a:ext cx="7323063" cy="446276"/>
          </a:xfrm>
          <a:prstGeom prst="rect">
            <a:avLst/>
          </a:prstGeom>
          <a:solidFill>
            <a:schemeClr val="accent2">
              <a:lumMod val="20000"/>
              <a:lumOff val="80000"/>
            </a:schemeClr>
          </a:solidFill>
        </p:spPr>
        <p:txBody>
          <a:bodyPr wrap="square" rtlCol="0">
            <a:spAutoFit/>
          </a:bodyPr>
          <a:lstStyle/>
          <a:p>
            <a:pPr marL="457200" indent="-457200">
              <a:buFont typeface="Arial" panose="020B0604020202020204" pitchFamily="34" charset="0"/>
              <a:buChar char="•"/>
            </a:pPr>
            <a:r>
              <a:rPr lang="de-DE" sz="2300" b="1" i="1" dirty="0" smtClean="0">
                <a:solidFill>
                  <a:schemeClr val="tx2"/>
                </a:solidFill>
              </a:rPr>
              <a:t>Untersuche und vergleiche unterschiedliche Lösungen.</a:t>
            </a:r>
            <a:endParaRPr lang="de-DE" sz="2300" b="1" i="1" dirty="0">
              <a:solidFill>
                <a:schemeClr val="tx2"/>
              </a:solidFill>
            </a:endParaRPr>
          </a:p>
        </p:txBody>
      </p:sp>
      <p:sp>
        <p:nvSpPr>
          <p:cNvPr id="35" name="Textfeld 34"/>
          <p:cNvSpPr txBox="1"/>
          <p:nvPr/>
        </p:nvSpPr>
        <p:spPr>
          <a:xfrm>
            <a:off x="766934" y="5509101"/>
            <a:ext cx="7323063" cy="800219"/>
          </a:xfrm>
          <a:prstGeom prst="rect">
            <a:avLst/>
          </a:prstGeom>
          <a:solidFill>
            <a:schemeClr val="accent2">
              <a:lumMod val="20000"/>
              <a:lumOff val="80000"/>
            </a:schemeClr>
          </a:solidFill>
        </p:spPr>
        <p:txBody>
          <a:bodyPr wrap="square" rtlCol="0">
            <a:spAutoFit/>
          </a:bodyPr>
          <a:lstStyle/>
          <a:p>
            <a:pPr marL="457200" indent="-457200">
              <a:buFont typeface="Arial" panose="020B0604020202020204" pitchFamily="34" charset="0"/>
              <a:buChar char="•"/>
            </a:pPr>
            <a:r>
              <a:rPr lang="de-DE" sz="2300" b="1" i="1" dirty="0" smtClean="0">
                <a:solidFill>
                  <a:schemeClr val="tx2"/>
                </a:solidFill>
              </a:rPr>
              <a:t>Konstruieren Sie zu dieser Skizze eine Aufgaben-stellung, die nur eine eindeutige Lösung zulässt.</a:t>
            </a:r>
            <a:endParaRPr lang="de-DE" sz="2300" b="1" i="1" dirty="0">
              <a:solidFill>
                <a:schemeClr val="tx2"/>
              </a:solidFill>
            </a:endParaRPr>
          </a:p>
        </p:txBody>
      </p:sp>
    </p:spTree>
    <p:extLst>
      <p:ext uri="{BB962C8B-B14F-4D97-AF65-F5344CB8AC3E}">
        <p14:creationId xmlns:p14="http://schemas.microsoft.com/office/powerpoint/2010/main" val="19028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461665"/>
          </a:xfrm>
          <a:prstGeom prst="rect">
            <a:avLst/>
          </a:prstGeom>
          <a:noFill/>
        </p:spPr>
        <p:txBody>
          <a:bodyPr wrap="square" rtlCol="0">
            <a:spAutoFit/>
          </a:bodyPr>
          <a:lstStyle/>
          <a:p>
            <a:r>
              <a:rPr lang="de-DE" sz="2400" dirty="0" smtClean="0"/>
              <a:t>Konsequenzen für den Unterricht - Rückfragen</a:t>
            </a:r>
            <a:endParaRPr lang="de-DE" sz="2400" dirty="0"/>
          </a:p>
        </p:txBody>
      </p:sp>
      <p:sp>
        <p:nvSpPr>
          <p:cNvPr id="17" name="Textfeld 16"/>
          <p:cNvSpPr txBox="1"/>
          <p:nvPr/>
        </p:nvSpPr>
        <p:spPr>
          <a:xfrm>
            <a:off x="382588" y="1469975"/>
            <a:ext cx="7704856" cy="461665"/>
          </a:xfrm>
          <a:prstGeom prst="rect">
            <a:avLst/>
          </a:prstGeom>
          <a:solidFill>
            <a:srgbClr val="FDD8D1"/>
          </a:solidFill>
        </p:spPr>
        <p:txBody>
          <a:bodyPr wrap="square" rtlCol="0">
            <a:spAutoFit/>
          </a:bodyPr>
          <a:lstStyle/>
          <a:p>
            <a:r>
              <a:rPr lang="de-DE" sz="2400" b="1" dirty="0" smtClean="0"/>
              <a:t>2. Frage:</a:t>
            </a:r>
            <a:r>
              <a:rPr lang="de-DE" sz="2400" dirty="0" smtClean="0"/>
              <a:t> „Haben Sie mit denen schon Luther gemacht?“</a:t>
            </a:r>
            <a:endParaRPr lang="de-DE" sz="2400" dirty="0"/>
          </a:p>
        </p:txBody>
      </p:sp>
      <p:sp>
        <p:nvSpPr>
          <p:cNvPr id="19" name="Textfeld 18"/>
          <p:cNvSpPr txBox="1"/>
          <p:nvPr/>
        </p:nvSpPr>
        <p:spPr>
          <a:xfrm>
            <a:off x="681922" y="5301208"/>
            <a:ext cx="7692156" cy="830997"/>
          </a:xfrm>
          <a:prstGeom prst="rect">
            <a:avLst/>
          </a:prstGeom>
          <a:solidFill>
            <a:schemeClr val="accent2">
              <a:lumMod val="40000"/>
              <a:lumOff val="60000"/>
            </a:schemeClr>
          </a:solidFill>
        </p:spPr>
        <p:txBody>
          <a:bodyPr wrap="square" rtlCol="0">
            <a:spAutoFit/>
          </a:bodyPr>
          <a:lstStyle/>
          <a:p>
            <a:pPr marL="342900" indent="-342900">
              <a:buFont typeface="Wingdings" panose="05000000000000000000" pitchFamily="2" charset="2"/>
              <a:buChar char="Ø"/>
            </a:pPr>
            <a:r>
              <a:rPr lang="de-DE" sz="2400" b="1" i="1" dirty="0" smtClean="0"/>
              <a:t>Das heißt:</a:t>
            </a:r>
            <a:r>
              <a:rPr lang="de-DE" sz="2400" dirty="0" smtClean="0"/>
              <a:t> Unterricht vom Ende her denken und planen</a:t>
            </a:r>
            <a:br>
              <a:rPr lang="de-DE" sz="2400" dirty="0" smtClean="0"/>
            </a:br>
            <a:r>
              <a:rPr lang="de-DE" sz="2400" i="1" dirty="0" smtClean="0"/>
              <a:t>(Perspektivwechsel)!</a:t>
            </a:r>
            <a:endParaRPr lang="de-DE" sz="2400" i="1" dirty="0"/>
          </a:p>
        </p:txBody>
      </p:sp>
      <p:sp>
        <p:nvSpPr>
          <p:cNvPr id="13" name="Textfeld 12"/>
          <p:cNvSpPr txBox="1"/>
          <p:nvPr/>
        </p:nvSpPr>
        <p:spPr>
          <a:xfrm>
            <a:off x="395536" y="1285308"/>
            <a:ext cx="7704856" cy="830997"/>
          </a:xfrm>
          <a:prstGeom prst="rect">
            <a:avLst/>
          </a:prstGeom>
          <a:solidFill>
            <a:srgbClr val="FDD8D1"/>
          </a:solidFill>
        </p:spPr>
        <p:txBody>
          <a:bodyPr wrap="square" rtlCol="0">
            <a:spAutoFit/>
          </a:bodyPr>
          <a:lstStyle/>
          <a:p>
            <a:pPr marL="1162050" indent="-1162050"/>
            <a:r>
              <a:rPr lang="de-DE" sz="2400" b="1" dirty="0" smtClean="0"/>
              <a:t>2. Frage:</a:t>
            </a:r>
            <a:r>
              <a:rPr lang="de-DE" sz="2400" dirty="0" smtClean="0"/>
              <a:t> „Haben Sie mit denen schon </a:t>
            </a:r>
            <a:r>
              <a:rPr lang="de-DE" sz="2400" b="1" i="1" dirty="0" smtClean="0"/>
              <a:t>Verbraucherverhalten </a:t>
            </a:r>
            <a:r>
              <a:rPr lang="de-DE" sz="2400" i="1" dirty="0" smtClean="0"/>
              <a:t>und</a:t>
            </a:r>
            <a:r>
              <a:rPr lang="de-DE" sz="2400" b="1" i="1" dirty="0" smtClean="0"/>
              <a:t> Werbung </a:t>
            </a:r>
            <a:r>
              <a:rPr lang="de-DE" sz="2400" dirty="0" smtClean="0"/>
              <a:t>gemacht?“</a:t>
            </a:r>
            <a:endParaRPr lang="de-DE" sz="2400" dirty="0"/>
          </a:p>
        </p:txBody>
      </p:sp>
      <p:sp>
        <p:nvSpPr>
          <p:cNvPr id="3" name="Textfeld 2"/>
          <p:cNvSpPr txBox="1"/>
          <p:nvPr/>
        </p:nvSpPr>
        <p:spPr>
          <a:xfrm>
            <a:off x="395536" y="2276872"/>
            <a:ext cx="6264696" cy="400110"/>
          </a:xfrm>
          <a:prstGeom prst="rect">
            <a:avLst/>
          </a:prstGeom>
          <a:noFill/>
        </p:spPr>
        <p:txBody>
          <a:bodyPr wrap="square" rtlCol="0">
            <a:spAutoFit/>
          </a:bodyPr>
          <a:lstStyle/>
          <a:p>
            <a:r>
              <a:rPr lang="de-DE" sz="2000" dirty="0" smtClean="0"/>
              <a:t>Kompetenzerwartungen: </a:t>
            </a:r>
            <a:r>
              <a:rPr lang="de-DE" sz="2000" i="1" dirty="0" smtClean="0"/>
              <a:t>Die Schülerinnen und Schüler</a:t>
            </a:r>
            <a:endParaRPr lang="de-DE" sz="2000" i="1" dirty="0"/>
          </a:p>
        </p:txBody>
      </p:sp>
      <p:pic>
        <p:nvPicPr>
          <p:cNvPr id="23" name="Grafik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pic>
        <p:nvPicPr>
          <p:cNvPr id="696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711" t="56667" r="7875" b="28466"/>
          <a:stretch/>
        </p:blipFill>
        <p:spPr bwMode="auto">
          <a:xfrm>
            <a:off x="382588" y="2714250"/>
            <a:ext cx="8293868" cy="11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9249" t="42872" r="10126" b="42223"/>
          <a:stretch/>
        </p:blipFill>
        <p:spPr bwMode="auto">
          <a:xfrm>
            <a:off x="395536" y="3924300"/>
            <a:ext cx="8280920" cy="114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eck 23"/>
          <p:cNvSpPr/>
          <p:nvPr/>
        </p:nvSpPr>
        <p:spPr>
          <a:xfrm>
            <a:off x="604501" y="2780928"/>
            <a:ext cx="4896000" cy="249788"/>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3188021" y="3144987"/>
            <a:ext cx="4660603" cy="249788"/>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2411760" y="3478835"/>
            <a:ext cx="1728000" cy="288000"/>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767637" y="3985910"/>
            <a:ext cx="1428099" cy="288000"/>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528000" y="4290145"/>
            <a:ext cx="3846078" cy="288000"/>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999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4"/>
                                        </p:tgtEl>
                                        <p:attrNameLst>
                                          <p:attrName>style.visibility</p:attrName>
                                        </p:attrNameLst>
                                      </p:cBhvr>
                                      <p:to>
                                        <p:strVal val="visible"/>
                                      </p:to>
                                    </p:set>
                                    <p:animEffect transition="in" filter="fade">
                                      <p:cBhvr>
                                        <p:cTn id="17" dur="500"/>
                                        <p:tgtEl>
                                          <p:spTgt spid="6963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9636"/>
                                        </p:tgtEl>
                                        <p:attrNameLst>
                                          <p:attrName>style.visibility</p:attrName>
                                        </p:attrNameLst>
                                      </p:cBhvr>
                                      <p:to>
                                        <p:strVal val="visible"/>
                                      </p:to>
                                    </p:set>
                                    <p:anim calcmode="lin" valueType="num">
                                      <p:cBhvr additive="base">
                                        <p:cTn id="22" dur="500" fill="hold"/>
                                        <p:tgtEl>
                                          <p:spTgt spid="69636"/>
                                        </p:tgtEl>
                                        <p:attrNameLst>
                                          <p:attrName>ppt_x</p:attrName>
                                        </p:attrNameLst>
                                      </p:cBhvr>
                                      <p:tavLst>
                                        <p:tav tm="0">
                                          <p:val>
                                            <p:strVal val="#ppt_x"/>
                                          </p:val>
                                        </p:tav>
                                        <p:tav tm="100000">
                                          <p:val>
                                            <p:strVal val="#ppt_x"/>
                                          </p:val>
                                        </p:tav>
                                      </p:tavLst>
                                    </p:anim>
                                    <p:anim calcmode="lin" valueType="num">
                                      <p:cBhvr additive="base">
                                        <p:cTn id="23" dur="500" fill="hold"/>
                                        <p:tgtEl>
                                          <p:spTgt spid="69636"/>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75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3" grpId="0"/>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461665"/>
          </a:xfrm>
          <a:prstGeom prst="rect">
            <a:avLst/>
          </a:prstGeom>
          <a:noFill/>
        </p:spPr>
        <p:txBody>
          <a:bodyPr wrap="square" rtlCol="0">
            <a:spAutoFit/>
          </a:bodyPr>
          <a:lstStyle/>
          <a:p>
            <a:r>
              <a:rPr lang="de-DE" sz="2400" dirty="0" smtClean="0"/>
              <a:t>Konsequenzen für den Unterricht </a:t>
            </a:r>
            <a:endParaRPr lang="de-DE" sz="2400" dirty="0"/>
          </a:p>
        </p:txBody>
      </p:sp>
      <p:sp>
        <p:nvSpPr>
          <p:cNvPr id="15" name="Textfeld 14"/>
          <p:cNvSpPr txBox="1"/>
          <p:nvPr/>
        </p:nvSpPr>
        <p:spPr>
          <a:xfrm>
            <a:off x="395536" y="1332459"/>
            <a:ext cx="7704856" cy="461665"/>
          </a:xfrm>
          <a:prstGeom prst="rect">
            <a:avLst/>
          </a:prstGeom>
          <a:solidFill>
            <a:srgbClr val="FDD8D1"/>
          </a:solidFill>
        </p:spPr>
        <p:txBody>
          <a:bodyPr wrap="square" rtlCol="0">
            <a:spAutoFit/>
          </a:bodyPr>
          <a:lstStyle/>
          <a:p>
            <a:r>
              <a:rPr lang="de-DE" sz="2400" b="1" dirty="0" smtClean="0"/>
              <a:t>3. Frage:</a:t>
            </a:r>
            <a:r>
              <a:rPr lang="de-DE" sz="2400" dirty="0" smtClean="0"/>
              <a:t> „... und was wird aus den </a:t>
            </a:r>
            <a:r>
              <a:rPr lang="de-DE" sz="2400" b="1" i="1" dirty="0" smtClean="0"/>
              <a:t>Inhalten?</a:t>
            </a:r>
            <a:r>
              <a:rPr lang="de-DE" sz="2400" dirty="0" smtClean="0"/>
              <a:t>“</a:t>
            </a:r>
            <a:endParaRPr lang="de-DE" sz="2400" dirty="0"/>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graphicFrame>
        <p:nvGraphicFramePr>
          <p:cNvPr id="18" name="Group 25"/>
          <p:cNvGraphicFramePr>
            <a:graphicFrameLocks noGrp="1"/>
          </p:cNvGraphicFramePr>
          <p:nvPr>
            <p:extLst>
              <p:ext uri="{D42A27DB-BD31-4B8C-83A1-F6EECF244321}">
                <p14:modId xmlns:p14="http://schemas.microsoft.com/office/powerpoint/2010/main" val="1059811945"/>
              </p:ext>
            </p:extLst>
          </p:nvPr>
        </p:nvGraphicFramePr>
        <p:xfrm>
          <a:off x="683568" y="1894334"/>
          <a:ext cx="7752181" cy="4414986"/>
        </p:xfrm>
        <a:graphic>
          <a:graphicData uri="http://schemas.openxmlformats.org/drawingml/2006/table">
            <a:tbl>
              <a:tblPr/>
              <a:tblGrid>
                <a:gridCol w="3876859">
                  <a:extLst>
                    <a:ext uri="{9D8B030D-6E8A-4147-A177-3AD203B41FA5}">
                      <a16:colId xmlns="" xmlns:a16="http://schemas.microsoft.com/office/drawing/2014/main" val="20000"/>
                    </a:ext>
                  </a:extLst>
                </a:gridCol>
                <a:gridCol w="3875322">
                  <a:extLst>
                    <a:ext uri="{9D8B030D-6E8A-4147-A177-3AD203B41FA5}">
                      <a16:colId xmlns="" xmlns:a16="http://schemas.microsoft.com/office/drawing/2014/main" val="20001"/>
                    </a:ext>
                  </a:extLst>
                </a:gridCol>
              </a:tblGrid>
              <a:tr h="1909651">
                <a:tc>
                  <a:txBody>
                    <a:bodyPr/>
                    <a:lstStyle/>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1. Schritt:</a:t>
                      </a:r>
                    </a:p>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„Besinnen Sie sich bitte für die nächsten Minuten auf einen beliebigen Lehrinhalt und stellen Sie sich vor, Sie hätten diesen Inhalt zu unterrichten. Notieren Sie sich für Sie unverzichtbare inhaltliche Aspekte!“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2. Schritt</a:t>
                      </a:r>
                      <a:br>
                        <a:rPr kumimoji="0" lang="de-DE" sz="2000" b="1" i="0" u="none" strike="noStrike" cap="none" normalizeH="0" baseline="0" dirty="0" smtClean="0">
                          <a:ln>
                            <a:noFill/>
                          </a:ln>
                          <a:solidFill>
                            <a:schemeClr val="tx1"/>
                          </a:solidFill>
                          <a:effectLst/>
                          <a:latin typeface="Arial" charset="0"/>
                        </a:rPr>
                      </a:br>
                      <a:r>
                        <a:rPr kumimoji="0" lang="de-DE" sz="1600" b="0" i="1" u="none" strike="noStrike" cap="none" normalizeH="0" baseline="0" dirty="0" smtClean="0">
                          <a:ln>
                            <a:noFill/>
                          </a:ln>
                          <a:solidFill>
                            <a:schemeClr val="tx1"/>
                          </a:solidFill>
                          <a:effectLst/>
                          <a:latin typeface="Arial" charset="0"/>
                        </a:rPr>
                        <a:t>„Versetzen Sie sich bitte ans Ende der betreffenden Lernsequenz, nehmen Sie </a:t>
                      </a:r>
                      <a:r>
                        <a:rPr kumimoji="0" lang="de-DE" sz="1600" b="0" i="1" u="none" strike="noStrike" cap="none" normalizeH="0" baseline="0" dirty="0" err="1" smtClean="0">
                          <a:ln>
                            <a:noFill/>
                          </a:ln>
                          <a:solidFill>
                            <a:schemeClr val="tx1"/>
                          </a:solidFill>
                          <a:effectLst/>
                          <a:latin typeface="Arial" charset="0"/>
                        </a:rPr>
                        <a:t>dieSchülerinnen</a:t>
                      </a:r>
                      <a:r>
                        <a:rPr kumimoji="0" lang="de-DE" sz="1600" b="0" i="1" u="none" strike="noStrike" cap="none" normalizeH="0" baseline="0" dirty="0" smtClean="0">
                          <a:ln>
                            <a:noFill/>
                          </a:ln>
                          <a:solidFill>
                            <a:schemeClr val="tx1"/>
                          </a:solidFill>
                          <a:effectLst/>
                          <a:latin typeface="Arial" charset="0"/>
                        </a:rPr>
                        <a:t> und Schülerin den Blick und formulieren Sie Ihre Erwartungen an den Ertrag Ihres Bildungsangebotes!“</a:t>
                      </a:r>
                      <a:endParaRPr kumimoji="0" lang="de-DE" sz="2000" b="0" i="1"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43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Vorschläge – zum Beispiel:</a:t>
                      </a:r>
                    </a:p>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Verbraucherverhalten und   </a:t>
                      </a:r>
                      <a:br>
                        <a:rPr kumimoji="0" lang="de-DE" sz="1800" b="0" i="0" u="none" strike="noStrike" cap="none" normalizeH="0" baseline="0" dirty="0" smtClean="0">
                          <a:ln>
                            <a:noFill/>
                          </a:ln>
                          <a:solidFill>
                            <a:schemeClr val="tx1"/>
                          </a:solidFill>
                          <a:effectLst/>
                          <a:latin typeface="Arial" charset="0"/>
                        </a:rPr>
                      </a:br>
                      <a:r>
                        <a:rPr kumimoji="0" lang="de-DE" sz="1800" b="0" i="0" u="none" strike="noStrike" cap="none" normalizeH="0" baseline="0" dirty="0" smtClean="0">
                          <a:ln>
                            <a:noFill/>
                          </a:ln>
                          <a:solidFill>
                            <a:schemeClr val="tx1"/>
                          </a:solidFill>
                          <a:effectLst/>
                          <a:latin typeface="Arial" charset="0"/>
                        </a:rPr>
                        <a:t>  Werbung*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„Am Ende der Einheit, nach ______ Stunden zum Thema ____________ erwarte ich eigentlich, dass die Schülerinnen und Schüler  jetzt …</a:t>
                      </a:r>
                      <a:endParaRPr kumimoji="0" lang="de-DE" sz="1800" b="0"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9065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Funktionen des Rechts*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a:t>
                      </a:r>
                      <a:r>
                        <a:rPr kumimoji="0" lang="de-DE" sz="14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oder:</a:t>
                      </a:r>
                      <a:r>
                        <a:rPr kumimoji="0" lang="de-DE" sz="16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Formen der Personalentwicklung,  Produktionsfaktoren, Arbeitszeitmodell, Voll- und Teilkostenrechnung, Finanzwirtschaft, Rechnungswesen, Bilanzbuchhaltung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694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461665"/>
          </a:xfrm>
          <a:prstGeom prst="rect">
            <a:avLst/>
          </a:prstGeom>
          <a:noFill/>
        </p:spPr>
        <p:txBody>
          <a:bodyPr wrap="square" rtlCol="0">
            <a:spAutoFit/>
          </a:bodyPr>
          <a:lstStyle/>
          <a:p>
            <a:r>
              <a:rPr lang="de-DE" sz="2400" dirty="0" smtClean="0"/>
              <a:t>Konsequenzen für den Unterricht </a:t>
            </a:r>
            <a:endParaRPr lang="de-DE" sz="2400" dirty="0"/>
          </a:p>
        </p:txBody>
      </p:sp>
      <p:sp>
        <p:nvSpPr>
          <p:cNvPr id="15" name="Textfeld 14"/>
          <p:cNvSpPr txBox="1"/>
          <p:nvPr/>
        </p:nvSpPr>
        <p:spPr>
          <a:xfrm>
            <a:off x="395536" y="1332459"/>
            <a:ext cx="7704856" cy="461665"/>
          </a:xfrm>
          <a:prstGeom prst="rect">
            <a:avLst/>
          </a:prstGeom>
          <a:solidFill>
            <a:srgbClr val="FDD8D1"/>
          </a:solidFill>
        </p:spPr>
        <p:txBody>
          <a:bodyPr wrap="square" rtlCol="0">
            <a:spAutoFit/>
          </a:bodyPr>
          <a:lstStyle/>
          <a:p>
            <a:r>
              <a:rPr lang="de-DE" sz="2400" b="1" dirty="0" smtClean="0"/>
              <a:t>3. Frage:</a:t>
            </a:r>
            <a:r>
              <a:rPr lang="de-DE" sz="2400" dirty="0" smtClean="0"/>
              <a:t> „... und was wird aus den </a:t>
            </a:r>
            <a:r>
              <a:rPr lang="de-DE" sz="2400" b="1" i="1" dirty="0" smtClean="0"/>
              <a:t>Inhalten?</a:t>
            </a:r>
            <a:r>
              <a:rPr lang="de-DE" sz="2400" dirty="0" smtClean="0"/>
              <a:t>“</a:t>
            </a:r>
            <a:endParaRPr lang="de-DE" sz="2400" dirty="0"/>
          </a:p>
        </p:txBody>
      </p:sp>
      <p:sp>
        <p:nvSpPr>
          <p:cNvPr id="21" name="Textfeld 20"/>
          <p:cNvSpPr txBox="1"/>
          <p:nvPr/>
        </p:nvSpPr>
        <p:spPr>
          <a:xfrm>
            <a:off x="611560" y="2636912"/>
            <a:ext cx="4896544" cy="646331"/>
          </a:xfrm>
          <a:prstGeom prst="rect">
            <a:avLst/>
          </a:prstGeom>
          <a:noFill/>
        </p:spPr>
        <p:txBody>
          <a:bodyPr wrap="square" rtlCol="0">
            <a:spAutoFit/>
          </a:bodyPr>
          <a:lstStyle/>
          <a:p>
            <a:pPr marL="285750" indent="-285750">
              <a:buFont typeface="Arial" panose="020B0604020202020204" pitchFamily="34" charset="0"/>
              <a:buChar char="•"/>
            </a:pPr>
            <a:r>
              <a:rPr lang="de-DE" sz="3600" dirty="0" smtClean="0">
                <a:latin typeface="Agency FB" panose="020B0503020202020204" pitchFamily="34" charset="0"/>
              </a:rPr>
              <a:t>Intelligenz</a:t>
            </a:r>
            <a:endParaRPr lang="de-DE" sz="3600" dirty="0">
              <a:latin typeface="Agency FB" panose="020B0503020202020204" pitchFamily="34" charset="0"/>
            </a:endParaRPr>
          </a:p>
        </p:txBody>
      </p:sp>
      <p:sp>
        <p:nvSpPr>
          <p:cNvPr id="22" name="Textfeld 21"/>
          <p:cNvSpPr txBox="1"/>
          <p:nvPr/>
        </p:nvSpPr>
        <p:spPr>
          <a:xfrm>
            <a:off x="611560" y="3356992"/>
            <a:ext cx="4896544" cy="646331"/>
          </a:xfrm>
          <a:prstGeom prst="rect">
            <a:avLst/>
          </a:prstGeom>
          <a:noFill/>
        </p:spPr>
        <p:txBody>
          <a:bodyPr wrap="square" rtlCol="0">
            <a:spAutoFit/>
          </a:bodyPr>
          <a:lstStyle/>
          <a:p>
            <a:pPr marL="285750" indent="-285750">
              <a:buFont typeface="Arial" panose="020B0604020202020204" pitchFamily="34" charset="0"/>
              <a:buChar char="•"/>
            </a:pPr>
            <a:r>
              <a:rPr lang="de-DE" sz="3600" dirty="0" smtClean="0"/>
              <a:t>Motivation</a:t>
            </a:r>
            <a:endParaRPr lang="de-DE" sz="4400" dirty="0"/>
          </a:p>
        </p:txBody>
      </p:sp>
      <p:sp>
        <p:nvSpPr>
          <p:cNvPr id="23" name="Textfeld 22"/>
          <p:cNvSpPr txBox="1"/>
          <p:nvPr/>
        </p:nvSpPr>
        <p:spPr>
          <a:xfrm>
            <a:off x="611560" y="4437112"/>
            <a:ext cx="4896544" cy="584775"/>
          </a:xfrm>
          <a:prstGeom prst="rect">
            <a:avLst/>
          </a:prstGeom>
          <a:noFill/>
        </p:spPr>
        <p:txBody>
          <a:bodyPr wrap="square" rtlCol="0">
            <a:spAutoFit/>
          </a:bodyPr>
          <a:lstStyle/>
          <a:p>
            <a:pPr marL="285750" indent="-285750">
              <a:buFont typeface="Arial" panose="020B0604020202020204" pitchFamily="34" charset="0"/>
              <a:buChar char="•"/>
            </a:pPr>
            <a:r>
              <a:rPr lang="de-DE" sz="3200" dirty="0" smtClean="0">
                <a:latin typeface="Arial Rounded MT Bold" panose="020F0704030504030204" pitchFamily="34" charset="0"/>
                <a:cs typeface="Aharoni" panose="02010803020104030203" pitchFamily="2" charset="-79"/>
              </a:rPr>
              <a:t>Vorwissen?</a:t>
            </a:r>
            <a:endParaRPr lang="de-DE" sz="3200" dirty="0">
              <a:latin typeface="Arial Rounded MT Bold" panose="020F0704030504030204" pitchFamily="34" charset="0"/>
              <a:cs typeface="Aharoni" panose="02010803020104030203" pitchFamily="2" charset="-79"/>
            </a:endParaRPr>
          </a:p>
        </p:txBody>
      </p:sp>
      <p:sp>
        <p:nvSpPr>
          <p:cNvPr id="24" name="Rechteck 23"/>
          <p:cNvSpPr/>
          <p:nvPr/>
        </p:nvSpPr>
        <p:spPr>
          <a:xfrm>
            <a:off x="4250334" y="2672045"/>
            <a:ext cx="1440160"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250334" y="3506923"/>
            <a:ext cx="1440160" cy="5760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253743" y="4437112"/>
            <a:ext cx="14401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2422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6" name="Textfeld 15"/>
          <p:cNvSpPr txBox="1"/>
          <p:nvPr/>
        </p:nvSpPr>
        <p:spPr>
          <a:xfrm>
            <a:off x="395536" y="836712"/>
            <a:ext cx="7992888" cy="954107"/>
          </a:xfrm>
          <a:prstGeom prst="rect">
            <a:avLst/>
          </a:prstGeom>
          <a:noFill/>
        </p:spPr>
        <p:txBody>
          <a:bodyPr wrap="square" rtlCol="0">
            <a:spAutoFit/>
          </a:bodyPr>
          <a:lstStyle/>
          <a:p>
            <a:r>
              <a:rPr lang="de-DE" sz="2800" i="1" dirty="0" smtClean="0">
                <a:latin typeface="Arial" panose="020B0604020202020204" pitchFamily="34" charset="0"/>
                <a:cs typeface="Arial" panose="020B0604020202020204" pitchFamily="34" charset="0"/>
              </a:rPr>
              <a:t>Prägen Sie sich bitte die nachfolgenden Zuordnungen ein!</a:t>
            </a:r>
            <a:endParaRPr lang="de-DE" sz="2800" i="1" dirty="0">
              <a:latin typeface="Arial" panose="020B0604020202020204" pitchFamily="34" charset="0"/>
              <a:cs typeface="Arial" panose="020B0604020202020204" pitchFamily="34" charset="0"/>
            </a:endParaRPr>
          </a:p>
        </p:txBody>
      </p:sp>
      <p:sp>
        <p:nvSpPr>
          <p:cNvPr id="17" name="Explosion 1 16"/>
          <p:cNvSpPr/>
          <p:nvPr/>
        </p:nvSpPr>
        <p:spPr>
          <a:xfrm rot="21001891">
            <a:off x="5436096" y="5308084"/>
            <a:ext cx="2592288" cy="11452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fertig?</a:t>
            </a:r>
            <a:endParaRPr lang="de-DE" dirty="0"/>
          </a:p>
        </p:txBody>
      </p:sp>
      <p:sp>
        <p:nvSpPr>
          <p:cNvPr id="18" name="Textfeld 17"/>
          <p:cNvSpPr txBox="1"/>
          <p:nvPr/>
        </p:nvSpPr>
        <p:spPr>
          <a:xfrm>
            <a:off x="611560" y="2062009"/>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1. </a:t>
            </a:r>
            <a:r>
              <a:rPr lang="de-DE" sz="2200" dirty="0" smtClean="0">
                <a:solidFill>
                  <a:schemeClr val="tx2"/>
                </a:solidFill>
                <a:latin typeface="Arial" panose="020B0604020202020204" pitchFamily="34" charset="0"/>
                <a:cs typeface="Arial" panose="020B0604020202020204" pitchFamily="34" charset="0"/>
              </a:rPr>
              <a:t>Barack Obama</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formt die Raute</a:t>
            </a:r>
            <a:endParaRPr lang="de-DE" sz="2200" i="1" dirty="0">
              <a:latin typeface="Arial" panose="020B0604020202020204" pitchFamily="34" charset="0"/>
              <a:cs typeface="Arial" panose="020B0604020202020204" pitchFamily="34" charset="0"/>
            </a:endParaRPr>
          </a:p>
        </p:txBody>
      </p:sp>
      <p:sp>
        <p:nvSpPr>
          <p:cNvPr id="19" name="Textfeld 18"/>
          <p:cNvSpPr txBox="1"/>
          <p:nvPr/>
        </p:nvSpPr>
        <p:spPr>
          <a:xfrm>
            <a:off x="611560" y="2422049"/>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2. </a:t>
            </a:r>
            <a:r>
              <a:rPr lang="de-DE" sz="2200" dirty="0" smtClean="0">
                <a:solidFill>
                  <a:schemeClr val="tx2"/>
                </a:solidFill>
                <a:latin typeface="Arial" panose="020B0604020202020204" pitchFamily="34" charset="0"/>
                <a:cs typeface="Arial" panose="020B0604020202020204" pitchFamily="34" charset="0"/>
              </a:rPr>
              <a:t>Kaspar</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regiert in München</a:t>
            </a:r>
            <a:endParaRPr lang="de-DE" sz="2200" i="1" dirty="0">
              <a:latin typeface="Arial" panose="020B0604020202020204" pitchFamily="34" charset="0"/>
              <a:cs typeface="Arial" panose="020B0604020202020204" pitchFamily="34" charset="0"/>
            </a:endParaRPr>
          </a:p>
        </p:txBody>
      </p:sp>
      <p:sp>
        <p:nvSpPr>
          <p:cNvPr id="27" name="Textfeld 26"/>
          <p:cNvSpPr txBox="1"/>
          <p:nvPr/>
        </p:nvSpPr>
        <p:spPr>
          <a:xfrm>
            <a:off x="611560" y="2782089"/>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3. </a:t>
            </a:r>
            <a:r>
              <a:rPr lang="de-DE" sz="2200" dirty="0" smtClean="0">
                <a:solidFill>
                  <a:schemeClr val="tx2"/>
                </a:solidFill>
                <a:latin typeface="Arial" panose="020B0604020202020204" pitchFamily="34" charset="0"/>
                <a:cs typeface="Arial" panose="020B0604020202020204" pitchFamily="34" charset="0"/>
              </a:rPr>
              <a:t>Witwe</a:t>
            </a:r>
            <a:r>
              <a:rPr lang="de-DE" sz="2200" dirty="0" smtClean="0">
                <a:latin typeface="Arial" panose="020B0604020202020204" pitchFamily="34" charset="0"/>
                <a:cs typeface="Arial" panose="020B0604020202020204" pitchFamily="34" charset="0"/>
              </a:rPr>
              <a:t> </a:t>
            </a:r>
            <a:r>
              <a:rPr lang="de-DE" sz="2200" dirty="0" smtClean="0">
                <a:solidFill>
                  <a:schemeClr val="tx2"/>
                </a:solidFill>
                <a:latin typeface="Arial" panose="020B0604020202020204" pitchFamily="34" charset="0"/>
                <a:cs typeface="Arial" panose="020B0604020202020204" pitchFamily="34" charset="0"/>
              </a:rPr>
              <a:t>Bolte</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haut das Krokodil</a:t>
            </a:r>
            <a:endParaRPr lang="de-DE" sz="2200" i="1" dirty="0">
              <a:latin typeface="Arial" panose="020B0604020202020204" pitchFamily="34" charset="0"/>
              <a:cs typeface="Arial" panose="020B0604020202020204" pitchFamily="34" charset="0"/>
            </a:endParaRPr>
          </a:p>
        </p:txBody>
      </p:sp>
      <p:sp>
        <p:nvSpPr>
          <p:cNvPr id="28" name="Textfeld 27"/>
          <p:cNvSpPr txBox="1"/>
          <p:nvPr/>
        </p:nvSpPr>
        <p:spPr>
          <a:xfrm>
            <a:off x="611560" y="3142129"/>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4. </a:t>
            </a:r>
            <a:r>
              <a:rPr lang="de-DE" sz="2200" dirty="0" smtClean="0">
                <a:solidFill>
                  <a:schemeClr val="tx2"/>
                </a:solidFill>
                <a:latin typeface="Arial" panose="020B0604020202020204" pitchFamily="34" charset="0"/>
                <a:cs typeface="Arial" panose="020B0604020202020204" pitchFamily="34" charset="0"/>
              </a:rPr>
              <a:t>Eva</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findet </a:t>
            </a:r>
            <a:r>
              <a:rPr lang="de-DE" sz="2200" i="1" dirty="0">
                <a:latin typeface="Arial" panose="020B0604020202020204" pitchFamily="34" charset="0"/>
                <a:cs typeface="Arial" panose="020B0604020202020204" pitchFamily="34" charset="0"/>
              </a:rPr>
              <a:t>alles relativ</a:t>
            </a:r>
          </a:p>
        </p:txBody>
      </p:sp>
      <p:sp>
        <p:nvSpPr>
          <p:cNvPr id="29" name="Textfeld 28"/>
          <p:cNvSpPr txBox="1"/>
          <p:nvPr/>
        </p:nvSpPr>
        <p:spPr>
          <a:xfrm>
            <a:off x="611560" y="3861048"/>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6. </a:t>
            </a:r>
            <a:r>
              <a:rPr lang="de-DE" sz="2200" dirty="0" smtClean="0">
                <a:solidFill>
                  <a:schemeClr val="tx2"/>
                </a:solidFill>
                <a:latin typeface="Arial" panose="020B0604020202020204" pitchFamily="34" charset="0"/>
                <a:cs typeface="Arial" panose="020B0604020202020204" pitchFamily="34" charset="0"/>
              </a:rPr>
              <a:t>Donald</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führt den Dirigentenstab</a:t>
            </a:r>
            <a:endParaRPr lang="de-DE" sz="2200" i="1" dirty="0">
              <a:latin typeface="Arial" panose="020B0604020202020204" pitchFamily="34" charset="0"/>
              <a:cs typeface="Arial" panose="020B0604020202020204" pitchFamily="34" charset="0"/>
            </a:endParaRPr>
          </a:p>
        </p:txBody>
      </p:sp>
      <p:sp>
        <p:nvSpPr>
          <p:cNvPr id="30" name="Textfeld 29"/>
          <p:cNvSpPr txBox="1"/>
          <p:nvPr/>
        </p:nvSpPr>
        <p:spPr>
          <a:xfrm>
            <a:off x="611560" y="4239921"/>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7. </a:t>
            </a:r>
            <a:r>
              <a:rPr lang="de-DE" sz="2200" dirty="0" smtClean="0">
                <a:solidFill>
                  <a:schemeClr val="tx2"/>
                </a:solidFill>
                <a:latin typeface="Arial" panose="020B0604020202020204" pitchFamily="34" charset="0"/>
                <a:cs typeface="Arial" panose="020B0604020202020204" pitchFamily="34" charset="0"/>
              </a:rPr>
              <a:t>Herbert </a:t>
            </a:r>
            <a:r>
              <a:rPr lang="de-DE" sz="2200" i="1" dirty="0" smtClean="0">
                <a:latin typeface="Arial" panose="020B0604020202020204" pitchFamily="34" charset="0"/>
                <a:cs typeface="Arial" panose="020B0604020202020204" pitchFamily="34" charset="0"/>
              </a:rPr>
              <a:t>vermisst die Hühner</a:t>
            </a:r>
            <a:endParaRPr lang="de-DE" sz="2200" i="1" dirty="0">
              <a:latin typeface="Arial" panose="020B0604020202020204" pitchFamily="34" charset="0"/>
              <a:cs typeface="Arial" panose="020B0604020202020204" pitchFamily="34" charset="0"/>
            </a:endParaRPr>
          </a:p>
        </p:txBody>
      </p:sp>
      <p:sp>
        <p:nvSpPr>
          <p:cNvPr id="31" name="Textfeld 30"/>
          <p:cNvSpPr txBox="1"/>
          <p:nvPr/>
        </p:nvSpPr>
        <p:spPr>
          <a:xfrm>
            <a:off x="629091" y="4651975"/>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8. </a:t>
            </a:r>
            <a:r>
              <a:rPr lang="de-DE" sz="2200" dirty="0" smtClean="0">
                <a:solidFill>
                  <a:schemeClr val="tx2"/>
                </a:solidFill>
                <a:latin typeface="Arial" panose="020B0604020202020204" pitchFamily="34" charset="0"/>
                <a:cs typeface="Arial" panose="020B0604020202020204" pitchFamily="34" charset="0"/>
              </a:rPr>
              <a:t>Angela</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badet in Dollars</a:t>
            </a:r>
            <a:endParaRPr lang="de-DE" sz="2200" i="1" dirty="0">
              <a:latin typeface="Arial" panose="020B0604020202020204" pitchFamily="34" charset="0"/>
              <a:cs typeface="Arial" panose="020B0604020202020204" pitchFamily="34" charset="0"/>
            </a:endParaRPr>
          </a:p>
        </p:txBody>
      </p:sp>
      <p:sp>
        <p:nvSpPr>
          <p:cNvPr id="32" name="Textfeld 31"/>
          <p:cNvSpPr txBox="1"/>
          <p:nvPr/>
        </p:nvSpPr>
        <p:spPr>
          <a:xfrm>
            <a:off x="611560" y="5085184"/>
            <a:ext cx="6048672"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9. </a:t>
            </a:r>
            <a:r>
              <a:rPr lang="de-DE" sz="2200" dirty="0" smtClean="0">
                <a:solidFill>
                  <a:schemeClr val="tx2"/>
                </a:solidFill>
                <a:latin typeface="Arial" panose="020B0604020202020204" pitchFamily="34" charset="0"/>
                <a:cs typeface="Arial" panose="020B0604020202020204" pitchFamily="34" charset="0"/>
              </a:rPr>
              <a:t>Markus </a:t>
            </a:r>
            <a:r>
              <a:rPr lang="de-DE" sz="2200" i="1" dirty="0" smtClean="0">
                <a:latin typeface="Arial" panose="020B0604020202020204" pitchFamily="34" charset="0"/>
                <a:cs typeface="Arial" panose="020B0604020202020204" pitchFamily="34" charset="0"/>
              </a:rPr>
              <a:t>lässt eine Mauer bauen</a:t>
            </a:r>
            <a:endParaRPr lang="de-DE" sz="2200" dirty="0">
              <a:latin typeface="Arial" panose="020B0604020202020204" pitchFamily="34" charset="0"/>
              <a:cs typeface="Arial" panose="020B0604020202020204" pitchFamily="34" charset="0"/>
            </a:endParaRPr>
          </a:p>
        </p:txBody>
      </p:sp>
      <p:sp>
        <p:nvSpPr>
          <p:cNvPr id="33" name="Textfeld 32"/>
          <p:cNvSpPr txBox="1"/>
          <p:nvPr/>
        </p:nvSpPr>
        <p:spPr>
          <a:xfrm>
            <a:off x="611560" y="3501008"/>
            <a:ext cx="6768752"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5. </a:t>
            </a:r>
            <a:r>
              <a:rPr lang="de-DE" sz="2200" dirty="0" smtClean="0">
                <a:solidFill>
                  <a:schemeClr val="tx2"/>
                </a:solidFill>
                <a:latin typeface="Arial" panose="020B0604020202020204" pitchFamily="34" charset="0"/>
                <a:cs typeface="Arial" panose="020B0604020202020204" pitchFamily="34" charset="0"/>
              </a:rPr>
              <a:t>Dagobert </a:t>
            </a:r>
            <a:r>
              <a:rPr lang="de-DE" sz="2200" i="1" dirty="0" smtClean="0">
                <a:latin typeface="Arial" panose="020B0604020202020204" pitchFamily="34" charset="0"/>
                <a:cs typeface="Arial" panose="020B0604020202020204" pitchFamily="34" charset="0"/>
              </a:rPr>
              <a:t>fährt jetzt Wasserski</a:t>
            </a:r>
            <a:endParaRPr lang="de-DE" sz="2200" i="1" dirty="0">
              <a:latin typeface="Arial" panose="020B0604020202020204" pitchFamily="34" charset="0"/>
              <a:cs typeface="Arial" panose="020B0604020202020204" pitchFamily="34" charset="0"/>
            </a:endParaRPr>
          </a:p>
        </p:txBody>
      </p:sp>
      <p:sp>
        <p:nvSpPr>
          <p:cNvPr id="34" name="Textfeld 33"/>
          <p:cNvSpPr txBox="1"/>
          <p:nvPr/>
        </p:nvSpPr>
        <p:spPr>
          <a:xfrm>
            <a:off x="539552" y="5517232"/>
            <a:ext cx="5400600" cy="430887"/>
          </a:xfrm>
          <a:prstGeom prst="rect">
            <a:avLst/>
          </a:prstGeom>
          <a:noFill/>
        </p:spPr>
        <p:txBody>
          <a:bodyPr wrap="square" rtlCol="0">
            <a:spAutoFit/>
          </a:bodyPr>
          <a:lstStyle/>
          <a:p>
            <a:pPr marL="540000" indent="-479425">
              <a:buFont typeface="Arial" panose="020B0604020202020204" pitchFamily="34" charset="0"/>
              <a:buChar char="•"/>
            </a:pPr>
            <a:r>
              <a:rPr lang="de-DE" sz="2200" dirty="0" smtClean="0">
                <a:latin typeface="Arial" panose="020B0604020202020204" pitchFamily="34" charset="0"/>
                <a:cs typeface="Arial" panose="020B0604020202020204" pitchFamily="34" charset="0"/>
              </a:rPr>
              <a:t>10. </a:t>
            </a:r>
            <a:r>
              <a:rPr lang="de-DE" sz="2200" dirty="0" smtClean="0">
                <a:solidFill>
                  <a:schemeClr val="tx2"/>
                </a:solidFill>
                <a:latin typeface="Arial" panose="020B0604020202020204" pitchFamily="34" charset="0"/>
                <a:cs typeface="Arial" panose="020B0604020202020204" pitchFamily="34" charset="0"/>
              </a:rPr>
              <a:t>Albert</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isst einen Apfel</a:t>
            </a:r>
            <a:endParaRPr lang="de-DE" sz="2200" dirty="0">
              <a:latin typeface="Arial" panose="020B0604020202020204" pitchFamily="34" charset="0"/>
              <a:cs typeface="Arial" panose="020B0604020202020204" pitchFamily="34" charset="0"/>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3650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7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heel(1)">
                                      <p:cBhvr>
                                        <p:cTn id="36" dur="2000"/>
                                        <p:tgtEl>
                                          <p:spTgt spid="3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heel(1)">
                                      <p:cBhvr>
                                        <p:cTn id="39" dur="2000"/>
                                        <p:tgtEl>
                                          <p:spTgt spid="3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heel(1)">
                                      <p:cBhvr>
                                        <p:cTn id="42" dur="2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7"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p:cNvSpPr txBox="1"/>
          <p:nvPr/>
        </p:nvSpPr>
        <p:spPr>
          <a:xfrm>
            <a:off x="611560" y="980728"/>
            <a:ext cx="7992888" cy="584775"/>
          </a:xfrm>
          <a:prstGeom prst="rect">
            <a:avLst/>
          </a:prstGeom>
          <a:noFill/>
        </p:spPr>
        <p:txBody>
          <a:bodyPr wrap="square" rtlCol="0">
            <a:spAutoFit/>
          </a:bodyPr>
          <a:lstStyle/>
          <a:p>
            <a:r>
              <a:rPr lang="de-DE" sz="3200" i="1" dirty="0" smtClean="0">
                <a:latin typeface="Arial" panose="020B0604020202020204" pitchFamily="34" charset="0"/>
                <a:cs typeface="Arial" panose="020B0604020202020204" pitchFamily="34" charset="0"/>
              </a:rPr>
              <a:t>Erinnern Sie sich:</a:t>
            </a:r>
            <a:endParaRPr lang="de-DE" sz="3200" i="1" dirty="0">
              <a:latin typeface="Arial" panose="020B0604020202020204" pitchFamily="34" charset="0"/>
              <a:cs typeface="Arial" panose="020B0604020202020204" pitchFamily="34" charset="0"/>
            </a:endParaRPr>
          </a:p>
        </p:txBody>
      </p:sp>
      <p:sp>
        <p:nvSpPr>
          <p:cNvPr id="24" name="Textfeld 23"/>
          <p:cNvSpPr txBox="1"/>
          <p:nvPr/>
        </p:nvSpPr>
        <p:spPr>
          <a:xfrm>
            <a:off x="629091" y="2206025"/>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haut das Krokodil?</a:t>
            </a:r>
            <a:endParaRPr lang="de-DE" sz="2200" i="1" dirty="0">
              <a:latin typeface="Arial" panose="020B0604020202020204" pitchFamily="34" charset="0"/>
              <a:cs typeface="Arial" panose="020B0604020202020204" pitchFamily="34" charset="0"/>
            </a:endParaRPr>
          </a:p>
        </p:txBody>
      </p:sp>
      <p:sp>
        <p:nvSpPr>
          <p:cNvPr id="25" name="Textfeld 24"/>
          <p:cNvSpPr txBox="1"/>
          <p:nvPr/>
        </p:nvSpPr>
        <p:spPr>
          <a:xfrm>
            <a:off x="611560" y="2636912"/>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isst einen Apfel?</a:t>
            </a:r>
            <a:endParaRPr lang="de-DE" sz="2200" i="1" dirty="0">
              <a:latin typeface="Arial" panose="020B0604020202020204" pitchFamily="34" charset="0"/>
              <a:cs typeface="Arial" panose="020B0604020202020204" pitchFamily="34" charset="0"/>
            </a:endParaRPr>
          </a:p>
        </p:txBody>
      </p:sp>
      <p:sp>
        <p:nvSpPr>
          <p:cNvPr id="26" name="Textfeld 25"/>
          <p:cNvSpPr txBox="1"/>
          <p:nvPr/>
        </p:nvSpPr>
        <p:spPr>
          <a:xfrm>
            <a:off x="611560" y="2996952"/>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regiert in München?</a:t>
            </a:r>
            <a:endParaRPr lang="de-DE" sz="2200" i="1" dirty="0">
              <a:latin typeface="Arial" panose="020B0604020202020204" pitchFamily="34" charset="0"/>
              <a:cs typeface="Arial" panose="020B0604020202020204" pitchFamily="34" charset="0"/>
            </a:endParaRPr>
          </a:p>
        </p:txBody>
      </p:sp>
      <p:sp>
        <p:nvSpPr>
          <p:cNvPr id="27" name="Textfeld 26"/>
          <p:cNvSpPr txBox="1"/>
          <p:nvPr/>
        </p:nvSpPr>
        <p:spPr>
          <a:xfrm>
            <a:off x="611560" y="3356992"/>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badet in Dollars?</a:t>
            </a:r>
            <a:endParaRPr lang="de-DE" sz="2200" i="1" dirty="0">
              <a:latin typeface="Arial" panose="020B0604020202020204" pitchFamily="34" charset="0"/>
              <a:cs typeface="Arial" panose="020B0604020202020204" pitchFamily="34" charset="0"/>
            </a:endParaRPr>
          </a:p>
        </p:txBody>
      </p:sp>
      <p:sp>
        <p:nvSpPr>
          <p:cNvPr id="28" name="Textfeld 27"/>
          <p:cNvSpPr txBox="1"/>
          <p:nvPr/>
        </p:nvSpPr>
        <p:spPr>
          <a:xfrm>
            <a:off x="611560" y="4077072"/>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vermisst die Hühner?</a:t>
            </a:r>
            <a:endParaRPr lang="de-DE" sz="2200" i="1" dirty="0">
              <a:latin typeface="Arial" panose="020B0604020202020204" pitchFamily="34" charset="0"/>
              <a:cs typeface="Arial" panose="020B0604020202020204" pitchFamily="34" charset="0"/>
            </a:endParaRPr>
          </a:p>
        </p:txBody>
      </p:sp>
      <p:sp>
        <p:nvSpPr>
          <p:cNvPr id="29" name="Textfeld 28"/>
          <p:cNvSpPr txBox="1"/>
          <p:nvPr/>
        </p:nvSpPr>
        <p:spPr>
          <a:xfrm>
            <a:off x="611560" y="4529114"/>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findet alles relativ?</a:t>
            </a:r>
            <a:endParaRPr lang="de-DE" sz="2200" i="1" dirty="0">
              <a:latin typeface="Arial" panose="020B0604020202020204" pitchFamily="34" charset="0"/>
              <a:cs typeface="Arial" panose="020B0604020202020204" pitchFamily="34" charset="0"/>
            </a:endParaRPr>
          </a:p>
        </p:txBody>
      </p:sp>
      <p:sp>
        <p:nvSpPr>
          <p:cNvPr id="30" name="Textfeld 29"/>
          <p:cNvSpPr txBox="1"/>
          <p:nvPr/>
        </p:nvSpPr>
        <p:spPr>
          <a:xfrm>
            <a:off x="629091" y="4941168"/>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formt die Raute?</a:t>
            </a:r>
            <a:endParaRPr lang="de-DE" sz="2200" i="1" dirty="0">
              <a:latin typeface="Arial" panose="020B0604020202020204" pitchFamily="34" charset="0"/>
              <a:cs typeface="Arial" panose="020B0604020202020204" pitchFamily="34" charset="0"/>
            </a:endParaRPr>
          </a:p>
        </p:txBody>
      </p:sp>
      <p:sp>
        <p:nvSpPr>
          <p:cNvPr id="31" name="Textfeld 30"/>
          <p:cNvSpPr txBox="1"/>
          <p:nvPr/>
        </p:nvSpPr>
        <p:spPr>
          <a:xfrm>
            <a:off x="611560" y="5301208"/>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fährt jetzt Wasserski?</a:t>
            </a:r>
            <a:endParaRPr lang="de-DE" sz="2200" i="1" dirty="0">
              <a:latin typeface="Arial" panose="020B0604020202020204" pitchFamily="34" charset="0"/>
              <a:cs typeface="Arial" panose="020B0604020202020204" pitchFamily="34" charset="0"/>
            </a:endParaRPr>
          </a:p>
        </p:txBody>
      </p:sp>
      <p:sp>
        <p:nvSpPr>
          <p:cNvPr id="32" name="Textfeld 31"/>
          <p:cNvSpPr txBox="1"/>
          <p:nvPr/>
        </p:nvSpPr>
        <p:spPr>
          <a:xfrm>
            <a:off x="596039" y="3703995"/>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ist lässt eine Mauer bauen?</a:t>
            </a:r>
            <a:endParaRPr lang="de-DE" sz="2200" i="1" dirty="0">
              <a:latin typeface="Arial" panose="020B0604020202020204" pitchFamily="34" charset="0"/>
              <a:cs typeface="Arial" panose="020B0604020202020204" pitchFamily="34" charset="0"/>
            </a:endParaRPr>
          </a:p>
        </p:txBody>
      </p:sp>
      <p:sp>
        <p:nvSpPr>
          <p:cNvPr id="33" name="Textfeld 32"/>
          <p:cNvSpPr txBox="1"/>
          <p:nvPr/>
        </p:nvSpPr>
        <p:spPr>
          <a:xfrm>
            <a:off x="596039" y="5732095"/>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Wer </a:t>
            </a:r>
            <a:r>
              <a:rPr lang="de-DE" sz="2200" i="1" dirty="0" smtClean="0">
                <a:latin typeface="Arial" panose="020B0604020202020204" pitchFamily="34" charset="0"/>
                <a:cs typeface="Arial" panose="020B0604020202020204" pitchFamily="34" charset="0"/>
              </a:rPr>
              <a:t>führt den Dirigentenstab?</a:t>
            </a:r>
            <a:endParaRPr lang="de-DE" sz="2200" i="1" dirty="0">
              <a:latin typeface="Arial" panose="020B0604020202020204" pitchFamily="34" charset="0"/>
              <a:cs typeface="Arial" panose="020B0604020202020204" pitchFamily="34" charset="0"/>
            </a:endParaRPr>
          </a:p>
        </p:txBody>
      </p:sp>
      <p:cxnSp>
        <p:nvCxnSpPr>
          <p:cNvPr id="19" name="Gerade Verbindung 1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1"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6290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par>
                                <p:cTn id="20" presetID="6" presetClass="entr" presetSubtype="16" fill="hold" grpId="0" nodeType="with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par>
                                <p:cTn id="23" presetID="42" presetClass="entr" presetSubtype="0" fill="hold" grpId="0" nodeType="withEffect">
                                  <p:stCondLst>
                                    <p:cond delay="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0-#ppt_w/2"/>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par>
                                <p:cTn id="36" presetID="16" presetClass="entr" presetSubtype="37"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outVertical)">
                                      <p:cBhvr>
                                        <p:cTn id="38" dur="500"/>
                                        <p:tgtEl>
                                          <p:spTgt spid="3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feld 15"/>
          <p:cNvSpPr txBox="1"/>
          <p:nvPr/>
        </p:nvSpPr>
        <p:spPr>
          <a:xfrm>
            <a:off x="395536" y="980728"/>
            <a:ext cx="7992888" cy="954107"/>
          </a:xfrm>
          <a:prstGeom prst="rect">
            <a:avLst/>
          </a:prstGeom>
          <a:noFill/>
        </p:spPr>
        <p:txBody>
          <a:bodyPr wrap="square" rtlCol="0">
            <a:spAutoFit/>
          </a:bodyPr>
          <a:lstStyle/>
          <a:p>
            <a:r>
              <a:rPr lang="de-DE" sz="2800" i="1" dirty="0" smtClean="0">
                <a:latin typeface="Arial" panose="020B0604020202020204" pitchFamily="34" charset="0"/>
                <a:cs typeface="Arial" panose="020B0604020202020204" pitchFamily="34" charset="0"/>
              </a:rPr>
              <a:t>Zweite Runde: Prägen Sie sich bitte die nachfolgenden Zuordnungen ein!</a:t>
            </a:r>
            <a:endParaRPr lang="de-DE" sz="2800" i="1" dirty="0">
              <a:latin typeface="Arial" panose="020B0604020202020204" pitchFamily="34" charset="0"/>
              <a:cs typeface="Arial" panose="020B0604020202020204" pitchFamily="34" charset="0"/>
            </a:endParaRPr>
          </a:p>
        </p:txBody>
      </p:sp>
      <p:sp>
        <p:nvSpPr>
          <p:cNvPr id="17" name="Explosion 1 16"/>
          <p:cNvSpPr/>
          <p:nvPr/>
        </p:nvSpPr>
        <p:spPr>
          <a:xfrm rot="21001891">
            <a:off x="5436096" y="5308084"/>
            <a:ext cx="2592288" cy="11452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fertig?</a:t>
            </a:r>
            <a:endParaRPr lang="de-DE" dirty="0"/>
          </a:p>
        </p:txBody>
      </p:sp>
      <p:sp>
        <p:nvSpPr>
          <p:cNvPr id="18" name="Textfeld 17"/>
          <p:cNvSpPr txBox="1"/>
          <p:nvPr/>
        </p:nvSpPr>
        <p:spPr>
          <a:xfrm>
            <a:off x="611560" y="2062009"/>
            <a:ext cx="7560568"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1. </a:t>
            </a:r>
            <a:r>
              <a:rPr lang="de-DE" sz="2200" dirty="0" smtClean="0">
                <a:solidFill>
                  <a:schemeClr val="tx2"/>
                </a:solidFill>
                <a:latin typeface="Arial" panose="020B0604020202020204" pitchFamily="34" charset="0"/>
                <a:cs typeface="Arial" panose="020B0604020202020204" pitchFamily="34" charset="0"/>
              </a:rPr>
              <a:t>Barack Obama</a:t>
            </a:r>
            <a:r>
              <a:rPr lang="de-DE" sz="2200" dirty="0" smtClean="0">
                <a:latin typeface="Arial" panose="020B0604020202020204" pitchFamily="34" charset="0"/>
                <a:cs typeface="Arial" panose="020B0604020202020204" pitchFamily="34" charset="0"/>
              </a:rPr>
              <a:t> </a:t>
            </a:r>
            <a:r>
              <a:rPr lang="de-DE" sz="2200" i="1" dirty="0" smtClean="0">
                <a:latin typeface="Arial" panose="020B0604020202020204" pitchFamily="34" charset="0"/>
                <a:cs typeface="Arial" panose="020B0604020202020204" pitchFamily="34" charset="0"/>
              </a:rPr>
              <a:t>fährt jetzt Wasserski</a:t>
            </a:r>
            <a:endParaRPr lang="de-DE" sz="2200" i="1" dirty="0">
              <a:latin typeface="Arial" panose="020B0604020202020204" pitchFamily="34" charset="0"/>
              <a:cs typeface="Arial" panose="020B0604020202020204" pitchFamily="34" charset="0"/>
            </a:endParaRPr>
          </a:p>
        </p:txBody>
      </p:sp>
      <p:sp>
        <p:nvSpPr>
          <p:cNvPr id="19" name="Textfeld 18"/>
          <p:cNvSpPr txBox="1"/>
          <p:nvPr/>
        </p:nvSpPr>
        <p:spPr>
          <a:xfrm>
            <a:off x="467544" y="2420888"/>
            <a:ext cx="5400600" cy="430887"/>
          </a:xfrm>
          <a:prstGeom prst="rect">
            <a:avLst/>
          </a:prstGeom>
          <a:noFill/>
        </p:spPr>
        <p:txBody>
          <a:bodyPr wrap="square" rtlCol="0">
            <a:spAutoFit/>
          </a:bodyPr>
          <a:lstStyle/>
          <a:p>
            <a:pPr marL="715963" indent="-534988">
              <a:buFont typeface="Arial" panose="020B0604020202020204" pitchFamily="34" charset="0"/>
              <a:buChar char="•"/>
            </a:pPr>
            <a:r>
              <a:rPr lang="de-DE" sz="2200" dirty="0" smtClean="0">
                <a:latin typeface="Arial" panose="020B0604020202020204" pitchFamily="34" charset="0"/>
                <a:cs typeface="Arial" panose="020B0604020202020204" pitchFamily="34" charset="0"/>
              </a:rPr>
              <a:t>2. </a:t>
            </a:r>
            <a:r>
              <a:rPr lang="de-DE" sz="2200" dirty="0" smtClean="0">
                <a:solidFill>
                  <a:schemeClr val="tx2"/>
                </a:solidFill>
                <a:latin typeface="Arial" panose="020B0604020202020204" pitchFamily="34" charset="0"/>
                <a:cs typeface="Arial" panose="020B0604020202020204" pitchFamily="34" charset="0"/>
              </a:rPr>
              <a:t>Kaspar </a:t>
            </a:r>
            <a:r>
              <a:rPr lang="de-DE" sz="2200" i="1" dirty="0" smtClean="0">
                <a:latin typeface="Arial" panose="020B0604020202020204" pitchFamily="34" charset="0"/>
                <a:cs typeface="Arial" panose="020B0604020202020204" pitchFamily="34" charset="0"/>
              </a:rPr>
              <a:t>haut </a:t>
            </a:r>
            <a:r>
              <a:rPr lang="de-DE" sz="2200" i="1" dirty="0">
                <a:latin typeface="Arial" panose="020B0604020202020204" pitchFamily="34" charset="0"/>
                <a:cs typeface="Arial" panose="020B0604020202020204" pitchFamily="34" charset="0"/>
              </a:rPr>
              <a:t>das Krokodil</a:t>
            </a:r>
          </a:p>
        </p:txBody>
      </p:sp>
      <p:sp>
        <p:nvSpPr>
          <p:cNvPr id="27" name="Textfeld 26"/>
          <p:cNvSpPr txBox="1"/>
          <p:nvPr/>
        </p:nvSpPr>
        <p:spPr>
          <a:xfrm>
            <a:off x="611560" y="2782089"/>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3. </a:t>
            </a:r>
            <a:r>
              <a:rPr lang="de-DE" sz="2200" dirty="0" smtClean="0">
                <a:solidFill>
                  <a:schemeClr val="tx2"/>
                </a:solidFill>
                <a:latin typeface="Arial" panose="020B0604020202020204" pitchFamily="34" charset="0"/>
                <a:cs typeface="Arial" panose="020B0604020202020204" pitchFamily="34" charset="0"/>
              </a:rPr>
              <a:t>Witwe</a:t>
            </a:r>
            <a:r>
              <a:rPr lang="de-DE" sz="2200" dirty="0" smtClean="0">
                <a:latin typeface="Arial" panose="020B0604020202020204" pitchFamily="34" charset="0"/>
                <a:cs typeface="Arial" panose="020B0604020202020204" pitchFamily="34" charset="0"/>
              </a:rPr>
              <a:t> </a:t>
            </a:r>
            <a:r>
              <a:rPr lang="de-DE" sz="2200" dirty="0" smtClean="0">
                <a:solidFill>
                  <a:schemeClr val="tx2"/>
                </a:solidFill>
                <a:latin typeface="Arial" panose="020B0604020202020204" pitchFamily="34" charset="0"/>
                <a:cs typeface="Arial" panose="020B0604020202020204" pitchFamily="34" charset="0"/>
              </a:rPr>
              <a:t>Bolte</a:t>
            </a:r>
            <a:r>
              <a:rPr lang="de-DE" sz="2200" dirty="0" smtClean="0">
                <a:latin typeface="Arial" panose="020B0604020202020204" pitchFamily="34" charset="0"/>
                <a:cs typeface="Arial" panose="020B0604020202020204" pitchFamily="34" charset="0"/>
              </a:rPr>
              <a:t> </a:t>
            </a:r>
            <a:r>
              <a:rPr lang="de-DE" sz="2200" i="1" dirty="0">
                <a:latin typeface="Arial" panose="020B0604020202020204" pitchFamily="34" charset="0"/>
                <a:cs typeface="Arial" panose="020B0604020202020204" pitchFamily="34" charset="0"/>
              </a:rPr>
              <a:t>vermisst </a:t>
            </a:r>
            <a:r>
              <a:rPr lang="de-DE" sz="2200" i="1" dirty="0" smtClean="0">
                <a:latin typeface="Arial" panose="020B0604020202020204" pitchFamily="34" charset="0"/>
                <a:cs typeface="Arial" panose="020B0604020202020204" pitchFamily="34" charset="0"/>
              </a:rPr>
              <a:t>die Hühner</a:t>
            </a:r>
            <a:endParaRPr lang="de-DE" sz="2200" i="1" dirty="0">
              <a:latin typeface="Arial" panose="020B0604020202020204" pitchFamily="34" charset="0"/>
              <a:cs typeface="Arial" panose="020B0604020202020204" pitchFamily="34" charset="0"/>
            </a:endParaRPr>
          </a:p>
        </p:txBody>
      </p:sp>
      <p:sp>
        <p:nvSpPr>
          <p:cNvPr id="28" name="Textfeld 27"/>
          <p:cNvSpPr txBox="1"/>
          <p:nvPr/>
        </p:nvSpPr>
        <p:spPr>
          <a:xfrm>
            <a:off x="611560" y="3140968"/>
            <a:ext cx="5904656" cy="430887"/>
          </a:xfrm>
          <a:prstGeom prst="rect">
            <a:avLst/>
          </a:prstGeom>
          <a:noFill/>
        </p:spPr>
        <p:txBody>
          <a:bodyPr wrap="square" rtlCol="0">
            <a:spAutoFit/>
          </a:bodyPr>
          <a:lstStyle/>
          <a:p>
            <a:pPr marL="546100" indent="-5461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4. </a:t>
            </a:r>
            <a:r>
              <a:rPr lang="de-DE" sz="2200" dirty="0" smtClean="0">
                <a:solidFill>
                  <a:schemeClr val="tx2"/>
                </a:solidFill>
                <a:latin typeface="Arial" panose="020B0604020202020204" pitchFamily="34" charset="0"/>
                <a:cs typeface="Arial" panose="020B0604020202020204" pitchFamily="34" charset="0"/>
              </a:rPr>
              <a:t>Eva </a:t>
            </a:r>
            <a:r>
              <a:rPr lang="de-DE" sz="2200" i="1" dirty="0">
                <a:latin typeface="Arial" panose="020B0604020202020204" pitchFamily="34" charset="0"/>
                <a:cs typeface="Arial" panose="020B0604020202020204" pitchFamily="34" charset="0"/>
              </a:rPr>
              <a:t>isst einen Apfel</a:t>
            </a:r>
          </a:p>
        </p:txBody>
      </p:sp>
      <p:sp>
        <p:nvSpPr>
          <p:cNvPr id="29" name="Textfeld 28"/>
          <p:cNvSpPr txBox="1"/>
          <p:nvPr/>
        </p:nvSpPr>
        <p:spPr>
          <a:xfrm>
            <a:off x="611560" y="3915384"/>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6. </a:t>
            </a:r>
            <a:r>
              <a:rPr lang="de-DE" sz="2200" dirty="0" smtClean="0">
                <a:solidFill>
                  <a:schemeClr val="tx2"/>
                </a:solidFill>
                <a:latin typeface="Arial" panose="020B0604020202020204" pitchFamily="34" charset="0"/>
                <a:cs typeface="Arial" panose="020B0604020202020204" pitchFamily="34" charset="0"/>
              </a:rPr>
              <a:t>Donald </a:t>
            </a:r>
            <a:r>
              <a:rPr lang="de-DE" sz="2200" i="1" dirty="0" smtClean="0">
                <a:latin typeface="Arial" panose="020B0604020202020204" pitchFamily="34" charset="0"/>
                <a:cs typeface="Arial" panose="020B0604020202020204" pitchFamily="34" charset="0"/>
              </a:rPr>
              <a:t>lässt </a:t>
            </a:r>
            <a:r>
              <a:rPr lang="de-DE" sz="2200" i="1" dirty="0">
                <a:latin typeface="Arial" panose="020B0604020202020204" pitchFamily="34" charset="0"/>
                <a:cs typeface="Arial" panose="020B0604020202020204" pitchFamily="34" charset="0"/>
              </a:rPr>
              <a:t>eine Mauer bauen</a:t>
            </a:r>
          </a:p>
        </p:txBody>
      </p:sp>
      <p:sp>
        <p:nvSpPr>
          <p:cNvPr id="30" name="Textfeld 29"/>
          <p:cNvSpPr txBox="1"/>
          <p:nvPr/>
        </p:nvSpPr>
        <p:spPr>
          <a:xfrm>
            <a:off x="611560" y="4294257"/>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7. </a:t>
            </a:r>
            <a:r>
              <a:rPr lang="de-DE" sz="2200" dirty="0" smtClean="0">
                <a:solidFill>
                  <a:schemeClr val="tx2"/>
                </a:solidFill>
                <a:latin typeface="Arial" panose="020B0604020202020204" pitchFamily="34" charset="0"/>
                <a:cs typeface="Arial" panose="020B0604020202020204" pitchFamily="34" charset="0"/>
              </a:rPr>
              <a:t>Herbert </a:t>
            </a:r>
            <a:r>
              <a:rPr lang="de-DE" sz="2200" i="1" dirty="0" smtClean="0">
                <a:latin typeface="Arial" panose="020B0604020202020204" pitchFamily="34" charset="0"/>
                <a:cs typeface="Arial" panose="020B0604020202020204" pitchFamily="34" charset="0"/>
              </a:rPr>
              <a:t>führt </a:t>
            </a:r>
            <a:r>
              <a:rPr lang="de-DE" sz="2200" i="1" dirty="0">
                <a:latin typeface="Arial" panose="020B0604020202020204" pitchFamily="34" charset="0"/>
                <a:cs typeface="Arial" panose="020B0604020202020204" pitchFamily="34" charset="0"/>
              </a:rPr>
              <a:t>den Dirigentenstab</a:t>
            </a:r>
          </a:p>
        </p:txBody>
      </p:sp>
      <p:sp>
        <p:nvSpPr>
          <p:cNvPr id="31" name="Textfeld 30"/>
          <p:cNvSpPr txBox="1"/>
          <p:nvPr/>
        </p:nvSpPr>
        <p:spPr>
          <a:xfrm>
            <a:off x="629091" y="4651975"/>
            <a:ext cx="5400600"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8. </a:t>
            </a:r>
            <a:r>
              <a:rPr lang="de-DE" sz="2200" dirty="0" smtClean="0">
                <a:solidFill>
                  <a:schemeClr val="tx2"/>
                </a:solidFill>
                <a:latin typeface="Arial" panose="020B0604020202020204" pitchFamily="34" charset="0"/>
                <a:cs typeface="Arial" panose="020B0604020202020204" pitchFamily="34" charset="0"/>
              </a:rPr>
              <a:t>Angela </a:t>
            </a:r>
            <a:r>
              <a:rPr lang="de-DE" sz="2200" i="1" dirty="0">
                <a:latin typeface="Arial" panose="020B0604020202020204" pitchFamily="34" charset="0"/>
                <a:cs typeface="Arial" panose="020B0604020202020204" pitchFamily="34" charset="0"/>
              </a:rPr>
              <a:t>formt die Raute</a:t>
            </a:r>
          </a:p>
        </p:txBody>
      </p:sp>
      <p:sp>
        <p:nvSpPr>
          <p:cNvPr id="32" name="Textfeld 31"/>
          <p:cNvSpPr txBox="1"/>
          <p:nvPr/>
        </p:nvSpPr>
        <p:spPr>
          <a:xfrm>
            <a:off x="611560" y="5085184"/>
            <a:ext cx="6048672"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9. </a:t>
            </a:r>
            <a:r>
              <a:rPr lang="de-DE" sz="2200" dirty="0" smtClean="0">
                <a:solidFill>
                  <a:schemeClr val="tx2"/>
                </a:solidFill>
                <a:latin typeface="Arial" panose="020B0604020202020204" pitchFamily="34" charset="0"/>
                <a:cs typeface="Arial" panose="020B0604020202020204" pitchFamily="34" charset="0"/>
              </a:rPr>
              <a:t>Markus </a:t>
            </a:r>
            <a:r>
              <a:rPr lang="de-DE" sz="2200" i="1" dirty="0" smtClean="0">
                <a:latin typeface="Arial" panose="020B0604020202020204" pitchFamily="34" charset="0"/>
                <a:cs typeface="Arial" panose="020B0604020202020204" pitchFamily="34" charset="0"/>
              </a:rPr>
              <a:t>regiert </a:t>
            </a:r>
            <a:r>
              <a:rPr lang="de-DE" sz="2200" i="1" dirty="0">
                <a:latin typeface="Arial" panose="020B0604020202020204" pitchFamily="34" charset="0"/>
                <a:cs typeface="Arial" panose="020B0604020202020204" pitchFamily="34" charset="0"/>
              </a:rPr>
              <a:t>in München</a:t>
            </a:r>
            <a:endParaRPr lang="de-DE" sz="2200" dirty="0">
              <a:latin typeface="Arial" panose="020B0604020202020204" pitchFamily="34" charset="0"/>
              <a:cs typeface="Arial" panose="020B0604020202020204" pitchFamily="34" charset="0"/>
            </a:endParaRPr>
          </a:p>
        </p:txBody>
      </p:sp>
      <p:sp>
        <p:nvSpPr>
          <p:cNvPr id="33" name="Textfeld 32"/>
          <p:cNvSpPr txBox="1"/>
          <p:nvPr/>
        </p:nvSpPr>
        <p:spPr>
          <a:xfrm>
            <a:off x="611560" y="3555344"/>
            <a:ext cx="6768752" cy="430887"/>
          </a:xfrm>
          <a:prstGeom prst="rect">
            <a:avLst/>
          </a:prstGeom>
          <a:noFill/>
        </p:spPr>
        <p:txBody>
          <a:bodyPr wrap="square" rtlCol="0">
            <a:spAutoFit/>
          </a:bodyPr>
          <a:lstStyle/>
          <a:p>
            <a:pPr marL="571500" indent="-571500">
              <a:buFont typeface="Arial" panose="020B0604020202020204" pitchFamily="34" charset="0"/>
              <a:buChar char="•"/>
            </a:pPr>
            <a:r>
              <a:rPr lang="de-DE" sz="2200" dirty="0" smtClean="0">
                <a:latin typeface="Arial" panose="020B0604020202020204" pitchFamily="34" charset="0"/>
                <a:cs typeface="Arial" panose="020B0604020202020204" pitchFamily="34" charset="0"/>
              </a:rPr>
              <a:t>5. </a:t>
            </a:r>
            <a:r>
              <a:rPr lang="de-DE" sz="2200" dirty="0" smtClean="0">
                <a:solidFill>
                  <a:schemeClr val="tx2"/>
                </a:solidFill>
                <a:latin typeface="Arial" panose="020B0604020202020204" pitchFamily="34" charset="0"/>
                <a:cs typeface="Arial" panose="020B0604020202020204" pitchFamily="34" charset="0"/>
              </a:rPr>
              <a:t>Dagobert </a:t>
            </a:r>
            <a:r>
              <a:rPr lang="de-DE" sz="2200" i="1" dirty="0" smtClean="0">
                <a:latin typeface="Arial" panose="020B0604020202020204" pitchFamily="34" charset="0"/>
                <a:cs typeface="Arial" panose="020B0604020202020204" pitchFamily="34" charset="0"/>
              </a:rPr>
              <a:t>badet </a:t>
            </a:r>
            <a:r>
              <a:rPr lang="de-DE" sz="2200" i="1" dirty="0">
                <a:latin typeface="Arial" panose="020B0604020202020204" pitchFamily="34" charset="0"/>
                <a:cs typeface="Arial" panose="020B0604020202020204" pitchFamily="34" charset="0"/>
              </a:rPr>
              <a:t>in Dollars</a:t>
            </a:r>
          </a:p>
        </p:txBody>
      </p:sp>
      <p:sp>
        <p:nvSpPr>
          <p:cNvPr id="34" name="Textfeld 33"/>
          <p:cNvSpPr txBox="1"/>
          <p:nvPr/>
        </p:nvSpPr>
        <p:spPr>
          <a:xfrm>
            <a:off x="539552" y="5517232"/>
            <a:ext cx="5400600" cy="430887"/>
          </a:xfrm>
          <a:prstGeom prst="rect">
            <a:avLst/>
          </a:prstGeom>
          <a:noFill/>
        </p:spPr>
        <p:txBody>
          <a:bodyPr wrap="square" rtlCol="0">
            <a:spAutoFit/>
          </a:bodyPr>
          <a:lstStyle/>
          <a:p>
            <a:pPr marL="540000" indent="-479425">
              <a:buFont typeface="Arial" panose="020B0604020202020204" pitchFamily="34" charset="0"/>
              <a:buChar char="•"/>
            </a:pPr>
            <a:r>
              <a:rPr lang="de-DE" sz="2200" dirty="0" smtClean="0">
                <a:latin typeface="Arial" panose="020B0604020202020204" pitchFamily="34" charset="0"/>
                <a:cs typeface="Arial" panose="020B0604020202020204" pitchFamily="34" charset="0"/>
              </a:rPr>
              <a:t>10. </a:t>
            </a:r>
            <a:r>
              <a:rPr lang="de-DE" sz="2200" dirty="0" smtClean="0">
                <a:solidFill>
                  <a:schemeClr val="tx2"/>
                </a:solidFill>
                <a:latin typeface="Arial" panose="020B0604020202020204" pitchFamily="34" charset="0"/>
                <a:cs typeface="Arial" panose="020B0604020202020204" pitchFamily="34" charset="0"/>
              </a:rPr>
              <a:t>Albert </a:t>
            </a:r>
            <a:r>
              <a:rPr lang="de-DE" sz="2200" i="1" dirty="0" smtClean="0">
                <a:latin typeface="Arial" panose="020B0604020202020204" pitchFamily="34" charset="0"/>
                <a:cs typeface="Arial" panose="020B0604020202020204" pitchFamily="34" charset="0"/>
              </a:rPr>
              <a:t>findet </a:t>
            </a:r>
            <a:r>
              <a:rPr lang="de-DE" sz="2200" i="1" dirty="0">
                <a:latin typeface="Arial" panose="020B0604020202020204" pitchFamily="34" charset="0"/>
                <a:cs typeface="Arial" panose="020B0604020202020204" pitchFamily="34" charset="0"/>
              </a:rPr>
              <a:t>alles </a:t>
            </a:r>
            <a:r>
              <a:rPr lang="de-DE" sz="2200" i="1" dirty="0" smtClean="0">
                <a:latin typeface="Arial" panose="020B0604020202020204" pitchFamily="34" charset="0"/>
                <a:cs typeface="Arial" panose="020B0604020202020204" pitchFamily="34" charset="0"/>
              </a:rPr>
              <a:t>relativ</a:t>
            </a:r>
            <a:endParaRPr lang="de-DE" sz="2200" dirty="0">
              <a:latin typeface="Arial" panose="020B0604020202020204" pitchFamily="34" charset="0"/>
              <a:cs typeface="Arial" panose="020B0604020202020204" pitchFamily="34" charset="0"/>
            </a:endParaRPr>
          </a:p>
        </p:txBody>
      </p:sp>
      <p:cxnSp>
        <p:nvCxnSpPr>
          <p:cNvPr id="20" name="Gerade Verbindung 19"/>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2"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5389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heel(1)">
                                      <p:cBhvr>
                                        <p:cTn id="36" dur="2000"/>
                                        <p:tgtEl>
                                          <p:spTgt spid="3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heel(1)">
                                      <p:cBhvr>
                                        <p:cTn id="39" dur="2000"/>
                                        <p:tgtEl>
                                          <p:spTgt spid="32"/>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p:cNvSpPr txBox="1"/>
          <p:nvPr/>
        </p:nvSpPr>
        <p:spPr>
          <a:xfrm>
            <a:off x="611560" y="1124744"/>
            <a:ext cx="7992888" cy="584775"/>
          </a:xfrm>
          <a:prstGeom prst="rect">
            <a:avLst/>
          </a:prstGeom>
          <a:noFill/>
        </p:spPr>
        <p:txBody>
          <a:bodyPr wrap="square" rtlCol="0">
            <a:spAutoFit/>
          </a:bodyPr>
          <a:lstStyle/>
          <a:p>
            <a:r>
              <a:rPr lang="de-DE" sz="3200" dirty="0" smtClean="0">
                <a:latin typeface="Arial" panose="020B0604020202020204" pitchFamily="34" charset="0"/>
                <a:cs typeface="Arial" panose="020B0604020202020204" pitchFamily="34" charset="0"/>
              </a:rPr>
              <a:t>Die wirksamsten Faktoren des Lernerfolgs</a:t>
            </a:r>
            <a:endParaRPr lang="de-DE" sz="3200" i="1" dirty="0">
              <a:latin typeface="Arial" panose="020B0604020202020204" pitchFamily="34" charset="0"/>
              <a:cs typeface="Arial" panose="020B0604020202020204" pitchFamily="34" charset="0"/>
            </a:endParaRPr>
          </a:p>
        </p:txBody>
      </p:sp>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611560" y="3502749"/>
            <a:ext cx="4896544" cy="646331"/>
          </a:xfrm>
          <a:prstGeom prst="rect">
            <a:avLst/>
          </a:prstGeom>
          <a:noFill/>
        </p:spPr>
        <p:txBody>
          <a:bodyPr wrap="square" rtlCol="0">
            <a:spAutoFit/>
          </a:bodyPr>
          <a:lstStyle/>
          <a:p>
            <a:pPr marL="285750" indent="-285750">
              <a:buFont typeface="Arial" panose="020B0604020202020204" pitchFamily="34" charset="0"/>
              <a:buChar char="•"/>
            </a:pPr>
            <a:r>
              <a:rPr lang="de-DE" sz="3600" dirty="0" smtClean="0">
                <a:latin typeface="Agency FB" panose="020B0503020202020204" pitchFamily="34" charset="0"/>
              </a:rPr>
              <a:t>Intelligenz</a:t>
            </a:r>
            <a:endParaRPr lang="de-DE" sz="3600" dirty="0">
              <a:latin typeface="Agency FB" panose="020B0503020202020204" pitchFamily="34" charset="0"/>
            </a:endParaRPr>
          </a:p>
        </p:txBody>
      </p:sp>
      <p:sp>
        <p:nvSpPr>
          <p:cNvPr id="9" name="Textfeld 8"/>
          <p:cNvSpPr txBox="1"/>
          <p:nvPr/>
        </p:nvSpPr>
        <p:spPr>
          <a:xfrm>
            <a:off x="681049" y="2587551"/>
            <a:ext cx="4896544" cy="769441"/>
          </a:xfrm>
          <a:prstGeom prst="rect">
            <a:avLst/>
          </a:prstGeom>
          <a:noFill/>
        </p:spPr>
        <p:txBody>
          <a:bodyPr wrap="square" rtlCol="0">
            <a:spAutoFit/>
          </a:bodyPr>
          <a:lstStyle/>
          <a:p>
            <a:pPr marL="285750" indent="-285750">
              <a:buFont typeface="Arial" panose="020B0604020202020204" pitchFamily="34" charset="0"/>
              <a:buChar char="•"/>
            </a:pPr>
            <a:r>
              <a:rPr lang="de-DE" sz="4400" dirty="0" smtClean="0"/>
              <a:t>Motivation</a:t>
            </a:r>
            <a:endParaRPr lang="de-DE" sz="4400" dirty="0"/>
          </a:p>
        </p:txBody>
      </p:sp>
      <p:sp>
        <p:nvSpPr>
          <p:cNvPr id="10" name="Textfeld 9"/>
          <p:cNvSpPr txBox="1"/>
          <p:nvPr/>
        </p:nvSpPr>
        <p:spPr>
          <a:xfrm>
            <a:off x="611560" y="4437112"/>
            <a:ext cx="4896544" cy="769441"/>
          </a:xfrm>
          <a:prstGeom prst="rect">
            <a:avLst/>
          </a:prstGeom>
          <a:noFill/>
        </p:spPr>
        <p:txBody>
          <a:bodyPr wrap="square" rtlCol="0">
            <a:spAutoFit/>
          </a:bodyPr>
          <a:lstStyle/>
          <a:p>
            <a:pPr marL="285750" indent="-285750">
              <a:buFont typeface="Arial" panose="020B0604020202020204" pitchFamily="34" charset="0"/>
              <a:buChar char="•"/>
            </a:pPr>
            <a:r>
              <a:rPr lang="de-DE" sz="4400" dirty="0" smtClean="0">
                <a:latin typeface="Aharoni" panose="02010803020104030203" pitchFamily="2" charset="-79"/>
                <a:cs typeface="Aharoni" panose="02010803020104030203" pitchFamily="2" charset="-79"/>
              </a:rPr>
              <a:t>Vorwissen</a:t>
            </a:r>
            <a:endParaRPr lang="de-DE" sz="4400" dirty="0">
              <a:latin typeface="Aharoni" panose="02010803020104030203" pitchFamily="2" charset="-79"/>
              <a:cs typeface="Aharoni" panose="02010803020104030203" pitchFamily="2" charset="-79"/>
            </a:endParaRPr>
          </a:p>
        </p:txBody>
      </p:sp>
      <p:sp>
        <p:nvSpPr>
          <p:cNvPr id="3" name="Rechteck 2"/>
          <p:cNvSpPr/>
          <p:nvPr/>
        </p:nvSpPr>
        <p:spPr>
          <a:xfrm>
            <a:off x="4250334" y="3537882"/>
            <a:ext cx="1440160"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p:cNvSpPr/>
          <p:nvPr/>
        </p:nvSpPr>
        <p:spPr>
          <a:xfrm>
            <a:off x="4211960" y="2684239"/>
            <a:ext cx="1440160" cy="5760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6" name="Rechteck 15"/>
          <p:cNvSpPr/>
          <p:nvPr/>
        </p:nvSpPr>
        <p:spPr>
          <a:xfrm>
            <a:off x="4253743" y="4437112"/>
            <a:ext cx="14401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20" name="Textfeld 1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55998645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p:cNvSpPr txBox="1"/>
          <p:nvPr/>
        </p:nvSpPr>
        <p:spPr>
          <a:xfrm>
            <a:off x="611560" y="1124744"/>
            <a:ext cx="7992888" cy="584775"/>
          </a:xfrm>
          <a:prstGeom prst="rect">
            <a:avLst/>
          </a:prstGeom>
          <a:noFill/>
        </p:spPr>
        <p:txBody>
          <a:bodyPr wrap="square" rtlCol="0">
            <a:spAutoFit/>
          </a:bodyPr>
          <a:lstStyle/>
          <a:p>
            <a:r>
              <a:rPr lang="de-DE" sz="3200" dirty="0" smtClean="0">
                <a:latin typeface="Arial" panose="020B0604020202020204" pitchFamily="34" charset="0"/>
                <a:cs typeface="Arial" panose="020B0604020202020204" pitchFamily="34" charset="0"/>
              </a:rPr>
              <a:t>Die wirksamsten Faktoren des Lernerfolgs</a:t>
            </a:r>
            <a:endParaRPr lang="de-DE" sz="3200" i="1" dirty="0">
              <a:latin typeface="Arial" panose="020B0604020202020204" pitchFamily="34" charset="0"/>
              <a:cs typeface="Arial" panose="020B0604020202020204" pitchFamily="34" charset="0"/>
            </a:endParaRPr>
          </a:p>
        </p:txBody>
      </p:sp>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Object 7"/>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30751"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a:xfrm>
            <a:off x="611560" y="3502749"/>
            <a:ext cx="4896544" cy="646331"/>
          </a:xfrm>
          <a:prstGeom prst="rect">
            <a:avLst/>
          </a:prstGeom>
          <a:noFill/>
        </p:spPr>
        <p:txBody>
          <a:bodyPr wrap="square" rtlCol="0">
            <a:spAutoFit/>
          </a:bodyPr>
          <a:lstStyle/>
          <a:p>
            <a:pPr marL="285750" indent="-285750">
              <a:buFont typeface="Arial" panose="020B0604020202020204" pitchFamily="34" charset="0"/>
              <a:buChar char="•"/>
            </a:pPr>
            <a:r>
              <a:rPr lang="de-DE" sz="3600" dirty="0" smtClean="0">
                <a:latin typeface="Agency FB" panose="020B0503020202020204" pitchFamily="34" charset="0"/>
              </a:rPr>
              <a:t>Intelligenz</a:t>
            </a:r>
            <a:endParaRPr lang="de-DE" sz="3600" dirty="0">
              <a:latin typeface="Agency FB" panose="020B0503020202020204" pitchFamily="34" charset="0"/>
            </a:endParaRPr>
          </a:p>
        </p:txBody>
      </p:sp>
      <p:sp>
        <p:nvSpPr>
          <p:cNvPr id="9" name="Textfeld 8"/>
          <p:cNvSpPr txBox="1"/>
          <p:nvPr/>
        </p:nvSpPr>
        <p:spPr>
          <a:xfrm>
            <a:off x="681049" y="2587551"/>
            <a:ext cx="4896544" cy="769441"/>
          </a:xfrm>
          <a:prstGeom prst="rect">
            <a:avLst/>
          </a:prstGeom>
          <a:noFill/>
        </p:spPr>
        <p:txBody>
          <a:bodyPr wrap="square" rtlCol="0">
            <a:spAutoFit/>
          </a:bodyPr>
          <a:lstStyle/>
          <a:p>
            <a:pPr marL="285750" indent="-285750">
              <a:buFont typeface="Arial" panose="020B0604020202020204" pitchFamily="34" charset="0"/>
              <a:buChar char="•"/>
            </a:pPr>
            <a:r>
              <a:rPr lang="de-DE" sz="4400" dirty="0" smtClean="0"/>
              <a:t>Motivation</a:t>
            </a:r>
            <a:endParaRPr lang="de-DE" sz="4400" dirty="0"/>
          </a:p>
        </p:txBody>
      </p:sp>
      <p:sp>
        <p:nvSpPr>
          <p:cNvPr id="10" name="Textfeld 9"/>
          <p:cNvSpPr txBox="1"/>
          <p:nvPr/>
        </p:nvSpPr>
        <p:spPr>
          <a:xfrm>
            <a:off x="611560" y="4437112"/>
            <a:ext cx="4896544" cy="769441"/>
          </a:xfrm>
          <a:prstGeom prst="rect">
            <a:avLst/>
          </a:prstGeom>
          <a:noFill/>
        </p:spPr>
        <p:txBody>
          <a:bodyPr wrap="square" rtlCol="0">
            <a:spAutoFit/>
          </a:bodyPr>
          <a:lstStyle/>
          <a:p>
            <a:pPr marL="285750" indent="-285750">
              <a:buFont typeface="Arial" panose="020B0604020202020204" pitchFamily="34" charset="0"/>
              <a:buChar char="•"/>
            </a:pPr>
            <a:r>
              <a:rPr lang="de-DE" sz="4400" dirty="0" smtClean="0">
                <a:latin typeface="Aharoni" panose="02010803020104030203" pitchFamily="2" charset="-79"/>
                <a:cs typeface="Aharoni" panose="02010803020104030203" pitchFamily="2" charset="-79"/>
              </a:rPr>
              <a:t>Vorwissen</a:t>
            </a:r>
            <a:endParaRPr lang="de-DE" sz="4400" dirty="0">
              <a:latin typeface="Aharoni" panose="02010803020104030203" pitchFamily="2" charset="-79"/>
              <a:cs typeface="Aharoni" panose="02010803020104030203" pitchFamily="2" charset="-79"/>
            </a:endParaRPr>
          </a:p>
        </p:txBody>
      </p:sp>
      <p:sp>
        <p:nvSpPr>
          <p:cNvPr id="3" name="Rechteck 2"/>
          <p:cNvSpPr/>
          <p:nvPr/>
        </p:nvSpPr>
        <p:spPr>
          <a:xfrm>
            <a:off x="4250334" y="3537882"/>
            <a:ext cx="1440160" cy="5760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25 %</a:t>
            </a:r>
            <a:endParaRPr lang="de-DE" sz="2400" dirty="0">
              <a:solidFill>
                <a:schemeClr val="tx1"/>
              </a:solidFill>
            </a:endParaRPr>
          </a:p>
        </p:txBody>
      </p:sp>
      <p:sp>
        <p:nvSpPr>
          <p:cNvPr id="15" name="Rechteck 14"/>
          <p:cNvSpPr/>
          <p:nvPr/>
        </p:nvSpPr>
        <p:spPr>
          <a:xfrm>
            <a:off x="4211960" y="2684239"/>
            <a:ext cx="1440160" cy="5760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15%</a:t>
            </a:r>
            <a:endParaRPr lang="de-DE" dirty="0">
              <a:solidFill>
                <a:schemeClr val="tx1"/>
              </a:solidFill>
            </a:endParaRPr>
          </a:p>
        </p:txBody>
      </p:sp>
      <p:sp>
        <p:nvSpPr>
          <p:cNvPr id="16" name="Rechteck 15"/>
          <p:cNvSpPr/>
          <p:nvPr/>
        </p:nvSpPr>
        <p:spPr>
          <a:xfrm>
            <a:off x="4253743" y="4437112"/>
            <a:ext cx="14401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rPr>
              <a:t>60 %</a:t>
            </a:r>
            <a:endParaRPr lang="de-DE" sz="2800" b="1" dirty="0">
              <a:solidFill>
                <a:schemeClr val="tx1"/>
              </a:solidFill>
            </a:endParaRPr>
          </a:p>
        </p:txBody>
      </p:sp>
      <p:sp>
        <p:nvSpPr>
          <p:cNvPr id="18"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20" name="Textfeld 1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422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1560" y="1124744"/>
            <a:ext cx="7992888" cy="584775"/>
          </a:xfrm>
          <a:prstGeom prst="rect">
            <a:avLst/>
          </a:prstGeom>
          <a:noFill/>
        </p:spPr>
        <p:txBody>
          <a:bodyPr wrap="square" rtlCol="0">
            <a:spAutoFit/>
          </a:bodyPr>
          <a:lstStyle/>
          <a:p>
            <a:r>
              <a:rPr lang="de-DE" sz="3200" dirty="0" smtClean="0">
                <a:latin typeface="Arial" panose="020B0604020202020204" pitchFamily="34" charset="0"/>
                <a:cs typeface="Arial" panose="020B0604020202020204" pitchFamily="34" charset="0"/>
              </a:rPr>
              <a:t>Schlussfolgerungen (I):</a:t>
            </a:r>
            <a:endParaRPr lang="de-DE" sz="3200" i="1" dirty="0">
              <a:latin typeface="Arial" panose="020B0604020202020204" pitchFamily="34" charset="0"/>
              <a:cs typeface="Arial" panose="020B0604020202020204" pitchFamily="34" charset="0"/>
            </a:endParaRPr>
          </a:p>
        </p:txBody>
      </p:sp>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5" name="Richtungspfeil 4"/>
          <p:cNvSpPr/>
          <p:nvPr/>
        </p:nvSpPr>
        <p:spPr>
          <a:xfrm>
            <a:off x="683568" y="2777995"/>
            <a:ext cx="3131988" cy="104498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Schlussfolgerung:</a:t>
            </a:r>
            <a:endParaRPr lang="de-DE" sz="2800" dirty="0">
              <a:solidFill>
                <a:schemeClr val="tx1"/>
              </a:solidFill>
            </a:endParaRPr>
          </a:p>
        </p:txBody>
      </p:sp>
      <p:sp>
        <p:nvSpPr>
          <p:cNvPr id="7" name="Eingekerbter Richtungspfeil 6"/>
          <p:cNvSpPr/>
          <p:nvPr/>
        </p:nvSpPr>
        <p:spPr>
          <a:xfrm>
            <a:off x="3347864" y="2780928"/>
            <a:ext cx="4320480" cy="1044986"/>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tx1"/>
                </a:solidFill>
              </a:rPr>
              <a:t>Lernen braucht </a:t>
            </a:r>
            <a:r>
              <a:rPr lang="de-DE" sz="3200" b="1" i="1" dirty="0" smtClean="0">
                <a:solidFill>
                  <a:schemeClr val="tx1"/>
                </a:solidFill>
              </a:rPr>
              <a:t>Inhalte!</a:t>
            </a:r>
            <a:endParaRPr lang="de-DE" sz="3200" b="1" i="1" dirty="0">
              <a:solidFill>
                <a:schemeClr val="tx1"/>
              </a:solidFill>
            </a:endParaRPr>
          </a:p>
        </p:txBody>
      </p:sp>
      <p:sp>
        <p:nvSpPr>
          <p:cNvPr id="20" name="Richtungspfeil 19"/>
          <p:cNvSpPr/>
          <p:nvPr/>
        </p:nvSpPr>
        <p:spPr>
          <a:xfrm>
            <a:off x="659056" y="4109749"/>
            <a:ext cx="3131988" cy="104498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solidFill>
                  <a:schemeClr val="tx1"/>
                </a:solidFill>
              </a:rPr>
              <a:t>Frage:</a:t>
            </a:r>
            <a:endParaRPr lang="de-DE" sz="3600" b="1" dirty="0">
              <a:solidFill>
                <a:schemeClr val="tx1"/>
              </a:solidFill>
            </a:endParaRPr>
          </a:p>
        </p:txBody>
      </p:sp>
      <p:sp>
        <p:nvSpPr>
          <p:cNvPr id="21" name="Eingekerbter Richtungspfeil 20"/>
          <p:cNvSpPr/>
          <p:nvPr/>
        </p:nvSpPr>
        <p:spPr>
          <a:xfrm>
            <a:off x="3347864" y="4112737"/>
            <a:ext cx="4320480" cy="1044986"/>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Und was ist dann mit den </a:t>
            </a:r>
            <a:r>
              <a:rPr lang="de-DE" sz="3200" b="1" i="1" dirty="0" smtClean="0">
                <a:solidFill>
                  <a:schemeClr val="tx1"/>
                </a:solidFill>
              </a:rPr>
              <a:t>Kompetenzen?</a:t>
            </a:r>
            <a:endParaRPr lang="de-DE" sz="3200" b="1" i="1" dirty="0">
              <a:solidFill>
                <a:schemeClr val="tx1"/>
              </a:solidFill>
            </a:endParaRPr>
          </a:p>
        </p:txBody>
      </p:sp>
      <p:sp>
        <p:nvSpPr>
          <p:cNvPr id="22" name="Rechteck 21"/>
          <p:cNvSpPr/>
          <p:nvPr/>
        </p:nvSpPr>
        <p:spPr>
          <a:xfrm>
            <a:off x="6911449" y="2780928"/>
            <a:ext cx="1044927" cy="10449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7006442" y="4112737"/>
            <a:ext cx="949934" cy="10449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ichtungspfeil 23"/>
          <p:cNvSpPr/>
          <p:nvPr/>
        </p:nvSpPr>
        <p:spPr>
          <a:xfrm>
            <a:off x="659056" y="2777995"/>
            <a:ext cx="3131988" cy="104498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Es geht nicht um die Alternative</a:t>
            </a:r>
            <a:endParaRPr lang="de-DE" sz="2800" dirty="0">
              <a:solidFill>
                <a:schemeClr val="tx1"/>
              </a:solidFill>
            </a:endParaRPr>
          </a:p>
        </p:txBody>
      </p:sp>
      <p:sp>
        <p:nvSpPr>
          <p:cNvPr id="25" name="Eingekerbter Richtungspfeil 24"/>
          <p:cNvSpPr/>
          <p:nvPr/>
        </p:nvSpPr>
        <p:spPr>
          <a:xfrm>
            <a:off x="3347864" y="2780928"/>
            <a:ext cx="4320480" cy="1044986"/>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tx1"/>
                </a:solidFill>
              </a:rPr>
              <a:t>Kompetenzen oder </a:t>
            </a:r>
            <a:r>
              <a:rPr lang="de-DE" sz="3200" b="1" i="1" dirty="0" smtClean="0">
                <a:solidFill>
                  <a:schemeClr val="tx1"/>
                </a:solidFill>
              </a:rPr>
              <a:t>Inhalte ...</a:t>
            </a:r>
            <a:endParaRPr lang="de-DE" sz="3200" b="1" i="1" dirty="0">
              <a:solidFill>
                <a:schemeClr val="tx1"/>
              </a:solidFill>
            </a:endParaRPr>
          </a:p>
        </p:txBody>
      </p:sp>
      <p:sp>
        <p:nvSpPr>
          <p:cNvPr id="26" name="Richtungspfeil 25"/>
          <p:cNvSpPr/>
          <p:nvPr/>
        </p:nvSpPr>
        <p:spPr>
          <a:xfrm>
            <a:off x="679080" y="4109749"/>
            <a:ext cx="3131988" cy="1044986"/>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solidFill>
                  <a:schemeClr val="tx1"/>
                </a:solidFill>
              </a:rPr>
              <a:t>sondern:</a:t>
            </a:r>
            <a:endParaRPr lang="de-DE" sz="3600" b="1" dirty="0">
              <a:solidFill>
                <a:schemeClr val="tx1"/>
              </a:solidFill>
            </a:endParaRPr>
          </a:p>
        </p:txBody>
      </p:sp>
      <p:sp>
        <p:nvSpPr>
          <p:cNvPr id="27" name="Eingekerbter Richtungspfeil 26"/>
          <p:cNvSpPr/>
          <p:nvPr/>
        </p:nvSpPr>
        <p:spPr>
          <a:xfrm>
            <a:off x="3417353" y="4112206"/>
            <a:ext cx="4320480" cy="1044986"/>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i="1" dirty="0" smtClean="0">
                <a:solidFill>
                  <a:schemeClr val="tx1"/>
                </a:solidFill>
              </a:rPr>
              <a:t>um die </a:t>
            </a:r>
            <a:r>
              <a:rPr lang="de-DE" sz="2800" b="1" i="1" dirty="0" smtClean="0">
                <a:solidFill>
                  <a:schemeClr val="tx1"/>
                </a:solidFill>
              </a:rPr>
              <a:t>Verschränkung </a:t>
            </a:r>
            <a:r>
              <a:rPr lang="de-DE" sz="2000" i="1" dirty="0" smtClean="0">
                <a:solidFill>
                  <a:schemeClr val="tx1"/>
                </a:solidFill>
              </a:rPr>
              <a:t>von</a:t>
            </a:r>
            <a:r>
              <a:rPr lang="de-DE" sz="2000" b="1" i="1" dirty="0" smtClean="0">
                <a:solidFill>
                  <a:schemeClr val="tx1"/>
                </a:solidFill>
              </a:rPr>
              <a:t> </a:t>
            </a:r>
            <a:r>
              <a:rPr lang="de-DE" sz="2000" i="1" dirty="0" smtClean="0">
                <a:solidFill>
                  <a:schemeClr val="tx1"/>
                </a:solidFill>
              </a:rPr>
              <a:t>Kompetenzen und Inhalten!</a:t>
            </a:r>
            <a:endParaRPr lang="de-DE" sz="2000" i="1" dirty="0">
              <a:solidFill>
                <a:schemeClr val="tx1"/>
              </a:solidFill>
            </a:endParaRPr>
          </a:p>
        </p:txBody>
      </p:sp>
      <p:sp>
        <p:nvSpPr>
          <p:cNvPr id="2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29" name="Wolkenförmige Legende 28"/>
          <p:cNvSpPr/>
          <p:nvPr/>
        </p:nvSpPr>
        <p:spPr>
          <a:xfrm>
            <a:off x="5724128" y="1371780"/>
            <a:ext cx="3168352" cy="2339921"/>
          </a:xfrm>
          <a:prstGeom prst="cloudCallout">
            <a:avLst>
              <a:gd name="adj1" fmla="val -40914"/>
              <a:gd name="adj2" fmla="val 6931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Man wird nur </a:t>
            </a:r>
            <a:r>
              <a:rPr lang="de-DE" b="1" i="1" dirty="0">
                <a:solidFill>
                  <a:schemeClr val="tx1"/>
                </a:solidFill>
              </a:rPr>
              <a:t>kompetent</a:t>
            </a:r>
            <a:r>
              <a:rPr lang="de-DE" dirty="0">
                <a:solidFill>
                  <a:schemeClr val="tx1"/>
                </a:solidFill>
              </a:rPr>
              <a:t> </a:t>
            </a:r>
            <a:r>
              <a:rPr lang="de-DE" b="1" i="1" dirty="0">
                <a:solidFill>
                  <a:schemeClr val="tx1"/>
                </a:solidFill>
              </a:rPr>
              <a:t>an</a:t>
            </a:r>
            <a:r>
              <a:rPr lang="de-DE" dirty="0">
                <a:solidFill>
                  <a:schemeClr val="tx1"/>
                </a:solidFill>
              </a:rPr>
              <a:t> </a:t>
            </a:r>
            <a:r>
              <a:rPr lang="de-DE" b="1" i="1" dirty="0">
                <a:solidFill>
                  <a:schemeClr val="tx1"/>
                </a:solidFill>
              </a:rPr>
              <a:t>Inhalten</a:t>
            </a:r>
            <a:r>
              <a:rPr lang="de-DE" dirty="0">
                <a:solidFill>
                  <a:schemeClr val="tx1"/>
                </a:solidFill>
              </a:rPr>
              <a:t>  - </a:t>
            </a:r>
            <a:r>
              <a:rPr lang="de-DE" dirty="0" smtClean="0">
                <a:solidFill>
                  <a:schemeClr val="tx1"/>
                </a:solidFill>
              </a:rPr>
              <a:t>und: </a:t>
            </a:r>
            <a:r>
              <a:rPr lang="de-DE" dirty="0">
                <a:solidFill>
                  <a:schemeClr val="tx1"/>
                </a:solidFill>
              </a:rPr>
              <a:t>Inhalte </a:t>
            </a:r>
            <a:r>
              <a:rPr lang="de-DE" b="1" i="1" dirty="0">
                <a:solidFill>
                  <a:schemeClr val="tx1"/>
                </a:solidFill>
              </a:rPr>
              <a:t>ohne Kompetenz </a:t>
            </a:r>
            <a:r>
              <a:rPr lang="de-DE" dirty="0">
                <a:solidFill>
                  <a:schemeClr val="tx1"/>
                </a:solidFill>
              </a:rPr>
              <a:t>sind </a:t>
            </a:r>
            <a:r>
              <a:rPr lang="de-DE" b="1" i="1" dirty="0" smtClean="0">
                <a:solidFill>
                  <a:schemeClr val="tx1"/>
                </a:solidFill>
              </a:rPr>
              <a:t>träges Wissen</a:t>
            </a:r>
            <a:endParaRPr lang="de-DE" sz="2800" b="1" i="1" dirty="0">
              <a:solidFill>
                <a:schemeClr val="tx1"/>
              </a:solidFill>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228585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1" name="Group 25"/>
          <p:cNvGraphicFramePr>
            <a:graphicFrameLocks noGrp="1"/>
          </p:cNvGraphicFramePr>
          <p:nvPr>
            <p:extLst>
              <p:ext uri="{D42A27DB-BD31-4B8C-83A1-F6EECF244321}">
                <p14:modId xmlns:p14="http://schemas.microsoft.com/office/powerpoint/2010/main" val="882492870"/>
              </p:ext>
            </p:extLst>
          </p:nvPr>
        </p:nvGraphicFramePr>
        <p:xfrm>
          <a:off x="683568" y="1196753"/>
          <a:ext cx="7752181" cy="5184118"/>
        </p:xfrm>
        <a:graphic>
          <a:graphicData uri="http://schemas.openxmlformats.org/drawingml/2006/table">
            <a:tbl>
              <a:tblPr/>
              <a:tblGrid>
                <a:gridCol w="3876859">
                  <a:extLst>
                    <a:ext uri="{9D8B030D-6E8A-4147-A177-3AD203B41FA5}">
                      <a16:colId xmlns="" xmlns:a16="http://schemas.microsoft.com/office/drawing/2014/main" val="20000"/>
                    </a:ext>
                  </a:extLst>
                </a:gridCol>
                <a:gridCol w="3875322">
                  <a:extLst>
                    <a:ext uri="{9D8B030D-6E8A-4147-A177-3AD203B41FA5}">
                      <a16:colId xmlns="" xmlns:a16="http://schemas.microsoft.com/office/drawing/2014/main" val="20001"/>
                    </a:ext>
                  </a:extLst>
                </a:gridCol>
              </a:tblGrid>
              <a:tr h="1909651">
                <a:tc>
                  <a:txBody>
                    <a:bodyPr/>
                    <a:lstStyle/>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1. Schritt:</a:t>
                      </a:r>
                    </a:p>
                    <a:p>
                      <a:pPr marL="76200" marR="0" lvl="0" indent="7938"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„Besinnen Sie sich bitte für die nächsten Minuten auf einen beliebigen Lehrinhalt und stellen Sie sich vor, Sie hätten diesen Inhalt zu unterrichten. Notieren Sie sich für Sie unverzichtbare inhaltliche Aspekte!“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smtClean="0">
                          <a:ln>
                            <a:noFill/>
                          </a:ln>
                          <a:solidFill>
                            <a:schemeClr val="tx1"/>
                          </a:solidFill>
                          <a:effectLst/>
                          <a:latin typeface="Arial" charset="0"/>
                        </a:rPr>
                        <a:t>2. Schritt</a:t>
                      </a:r>
                      <a:br>
                        <a:rPr kumimoji="0" lang="de-DE" sz="2000" b="1" i="0" u="none" strike="noStrike" cap="none" normalizeH="0" baseline="0" smtClean="0">
                          <a:ln>
                            <a:noFill/>
                          </a:ln>
                          <a:solidFill>
                            <a:schemeClr val="tx1"/>
                          </a:solidFill>
                          <a:effectLst/>
                          <a:latin typeface="Arial" charset="0"/>
                        </a:rPr>
                      </a:br>
                      <a:r>
                        <a:rPr kumimoji="0" lang="de-DE" sz="1600" b="0" i="1" u="none" strike="noStrike" cap="none" normalizeH="0" baseline="0" smtClean="0">
                          <a:ln>
                            <a:noFill/>
                          </a:ln>
                          <a:solidFill>
                            <a:schemeClr val="tx1"/>
                          </a:solidFill>
                          <a:effectLst/>
                          <a:latin typeface="Arial" charset="0"/>
                        </a:rPr>
                        <a:t>„Versetzen Sie sich bitte ans Ende der betreffenden Lernsequenz, nehmen Sie die Lernenden in den Blick und formulieren Sie Ihre Erwartungen an den Ertrag Ihres Bildungsangebotes!“</a:t>
                      </a:r>
                      <a:endParaRPr kumimoji="0" lang="de-DE" sz="2000" b="0" i="1"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06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Vorschläge – zum Beispiel: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Methoden der Gentechnik*</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rPr>
                        <a:t>„Am Ende der Einheit, nach ______ Stunden zum Thema ____________ erwarte ich eigentlich, dass die Schülerinnen und Schüler  jetzt …</a:t>
                      </a:r>
                      <a:endParaRPr kumimoji="0" lang="de-DE" sz="1800" b="0"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2000" b="0" i="1" u="none" strike="noStrike" cap="none" normalizeH="0" baseline="0" dirty="0" smtClean="0">
                          <a:ln>
                            <a:noFill/>
                          </a:ln>
                          <a:solidFill>
                            <a:schemeClr val="tx1"/>
                          </a:solidFill>
                          <a:effectLst/>
                          <a:latin typeface="Arial" charset="0"/>
                        </a:rPr>
                        <a:t> _______________________</a:t>
                      </a:r>
                      <a:br>
                        <a:rPr kumimoji="0" lang="de-DE" sz="2000" b="0" i="1" u="none" strike="noStrike" cap="none" normalizeH="0" baseline="0" dirty="0" smtClean="0">
                          <a:ln>
                            <a:noFill/>
                          </a:ln>
                          <a:solidFill>
                            <a:schemeClr val="tx1"/>
                          </a:solidFill>
                          <a:effectLst/>
                          <a:latin typeface="Arial" charset="0"/>
                        </a:rPr>
                      </a:br>
                      <a:r>
                        <a:rPr kumimoji="0" lang="de-DE" sz="2000" b="0" i="1" u="none" strike="noStrike" cap="none" normalizeH="0" baseline="0" dirty="0" smtClean="0">
                          <a:ln>
                            <a:noFill/>
                          </a:ln>
                          <a:solidFill>
                            <a:schemeClr val="tx1"/>
                          </a:solidFill>
                          <a:effectLst/>
                          <a:latin typeface="Arial" charset="0"/>
                        </a:rPr>
                        <a:t>  ________________________</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0537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Energieumwandlung*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 xmlns:a16="http://schemas.microsoft.com/office/drawing/2014/main" val="10002"/>
                  </a:ext>
                </a:extLst>
              </a:tr>
              <a:tr h="139065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smtClean="0">
                          <a:ln>
                            <a:noFill/>
                          </a:ln>
                          <a:solidFill>
                            <a:schemeClr val="tx1"/>
                          </a:solidFill>
                          <a:effectLst/>
                          <a:latin typeface="Arial" charset="0"/>
                        </a:rPr>
                        <a:t> Mindest- und Tariflohn*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a:t>
                      </a:r>
                      <a:r>
                        <a:rPr kumimoji="0" lang="de-DE" sz="14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oder:</a:t>
                      </a:r>
                      <a:r>
                        <a:rPr kumimoji="0" lang="de-DE" sz="1600" b="0" i="1" u="none" strike="noStrike" cap="none" normalizeH="0" baseline="0" dirty="0" smtClean="0">
                          <a:ln>
                            <a:noFill/>
                          </a:ln>
                          <a:solidFill>
                            <a:schemeClr val="tx1"/>
                          </a:solidFill>
                          <a:effectLst/>
                          <a:latin typeface="Arial" charset="0"/>
                        </a:rPr>
                        <a:t> </a:t>
                      </a:r>
                      <a:r>
                        <a:rPr kumimoji="0" lang="de-DE" sz="1200" b="0" i="1" u="none" strike="noStrike" cap="none" normalizeH="0" baseline="0" dirty="0" smtClean="0">
                          <a:ln>
                            <a:noFill/>
                          </a:ln>
                          <a:solidFill>
                            <a:schemeClr val="tx1"/>
                          </a:solidFill>
                          <a:effectLst/>
                          <a:latin typeface="Arial" charset="0"/>
                        </a:rPr>
                        <a:t>Die Weimarer Republik,  Marc Chagall, Das Dehnungs-h;  Adolf Kolping; Die Anomalie des Wassers , Der Reichsdeputationshauptschluss,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 xmlns:a16="http://schemas.microsoft.com/office/drawing/2014/main" val="10003"/>
                  </a:ext>
                </a:extLst>
              </a:tr>
            </a:tbl>
          </a:graphicData>
        </a:graphic>
      </p:graphicFrame>
      <p:cxnSp>
        <p:nvCxnSpPr>
          <p:cNvPr id="7" name="Gerade Verbindung 6"/>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1" name="Textfeld 10"/>
          <p:cNvSpPr txBox="1"/>
          <p:nvPr/>
        </p:nvSpPr>
        <p:spPr>
          <a:xfrm>
            <a:off x="395536" y="724634"/>
            <a:ext cx="7704856" cy="461665"/>
          </a:xfrm>
          <a:prstGeom prst="rect">
            <a:avLst/>
          </a:prstGeom>
          <a:noFill/>
        </p:spPr>
        <p:txBody>
          <a:bodyPr wrap="square" rtlCol="0">
            <a:spAutoFit/>
          </a:bodyPr>
          <a:lstStyle/>
          <a:p>
            <a:r>
              <a:rPr lang="de-DE" sz="2400" dirty="0" smtClean="0"/>
              <a:t>Eine Einstiegsübung:</a:t>
            </a:r>
            <a:endParaRPr lang="de-DE" sz="2400" dirty="0"/>
          </a:p>
        </p:txBody>
      </p:sp>
      <p:sp>
        <p:nvSpPr>
          <p:cNvPr id="2" name="Textfeld 1"/>
          <p:cNvSpPr txBox="1"/>
          <p:nvPr/>
        </p:nvSpPr>
        <p:spPr>
          <a:xfrm>
            <a:off x="4519811" y="4221088"/>
            <a:ext cx="3816424" cy="677108"/>
          </a:xfrm>
          <a:prstGeom prst="rect">
            <a:avLst/>
          </a:prstGeom>
          <a:noFill/>
        </p:spPr>
        <p:txBody>
          <a:bodyPr wrap="square" rtlCol="0">
            <a:spAutoFit/>
          </a:bodyPr>
          <a:lstStyle/>
          <a:p>
            <a:pPr lvl="0" fontAlgn="base">
              <a:spcBef>
                <a:spcPct val="20000"/>
              </a:spcBef>
              <a:spcAft>
                <a:spcPct val="0"/>
              </a:spcAft>
            </a:pPr>
            <a:r>
              <a:rPr lang="de-DE" sz="2000" i="1" dirty="0">
                <a:latin typeface="Arial" charset="0"/>
              </a:rPr>
              <a:t> </a:t>
            </a:r>
            <a:r>
              <a:rPr lang="de-DE" sz="2000" i="1" dirty="0" smtClean="0">
                <a:latin typeface="Arial" charset="0"/>
              </a:rPr>
              <a:t> </a:t>
            </a:r>
            <a:r>
              <a:rPr lang="de-DE" i="1" dirty="0" smtClean="0">
                <a:latin typeface="Arial" charset="0"/>
              </a:rPr>
              <a:t>... </a:t>
            </a:r>
            <a:r>
              <a:rPr lang="de-DE" i="1" dirty="0">
                <a:latin typeface="Arial" charset="0"/>
              </a:rPr>
              <a:t>über </a:t>
            </a:r>
            <a:r>
              <a:rPr lang="de-DE" b="1" i="1" dirty="0">
                <a:solidFill>
                  <a:srgbClr val="00B050"/>
                </a:solidFill>
                <a:latin typeface="Arial" charset="0"/>
              </a:rPr>
              <a:t>Wissen</a:t>
            </a:r>
            <a:r>
              <a:rPr lang="de-DE" i="1" dirty="0">
                <a:latin typeface="Arial" charset="0"/>
              </a:rPr>
              <a:t>, Sachkenntnis, </a:t>
            </a:r>
            <a:r>
              <a:rPr lang="de-DE" i="1" dirty="0" smtClean="0">
                <a:latin typeface="Arial" charset="0"/>
              </a:rPr>
              <a:t/>
            </a:r>
            <a:br>
              <a:rPr lang="de-DE" i="1" dirty="0" smtClean="0">
                <a:latin typeface="Arial" charset="0"/>
              </a:rPr>
            </a:br>
            <a:r>
              <a:rPr lang="de-DE" i="1" dirty="0" smtClean="0">
                <a:latin typeface="Arial" charset="0"/>
              </a:rPr>
              <a:t>  Verständnis </a:t>
            </a:r>
            <a:r>
              <a:rPr lang="de-DE" b="1" i="1" dirty="0">
                <a:solidFill>
                  <a:srgbClr val="00B050"/>
                </a:solidFill>
                <a:latin typeface="Arial" charset="0"/>
              </a:rPr>
              <a:t>verfügen</a:t>
            </a:r>
            <a:r>
              <a:rPr lang="de-DE" i="1" dirty="0">
                <a:latin typeface="Arial" charset="0"/>
              </a:rPr>
              <a:t> ... </a:t>
            </a:r>
            <a:endParaRPr lang="de-DE" dirty="0"/>
          </a:p>
        </p:txBody>
      </p:sp>
      <p:sp>
        <p:nvSpPr>
          <p:cNvPr id="12" name="Textfeld 11"/>
          <p:cNvSpPr txBox="1"/>
          <p:nvPr/>
        </p:nvSpPr>
        <p:spPr>
          <a:xfrm>
            <a:off x="4567758" y="4869160"/>
            <a:ext cx="3816424" cy="677108"/>
          </a:xfrm>
          <a:prstGeom prst="rect">
            <a:avLst/>
          </a:prstGeom>
          <a:noFill/>
        </p:spPr>
        <p:txBody>
          <a:bodyPr wrap="square" rtlCol="0">
            <a:spAutoFit/>
          </a:bodyPr>
          <a:lstStyle/>
          <a:p>
            <a:pPr lvl="0" fontAlgn="base">
              <a:spcBef>
                <a:spcPct val="20000"/>
              </a:spcBef>
              <a:spcAft>
                <a:spcPct val="0"/>
              </a:spcAft>
            </a:pPr>
            <a:r>
              <a:rPr lang="de-DE" sz="2000" i="1" dirty="0">
                <a:latin typeface="Arial" charset="0"/>
              </a:rPr>
              <a:t> </a:t>
            </a:r>
            <a:r>
              <a:rPr lang="de-DE" sz="2000" i="1" dirty="0" smtClean="0">
                <a:latin typeface="Arial" charset="0"/>
              </a:rPr>
              <a:t> </a:t>
            </a:r>
            <a:r>
              <a:rPr lang="de-DE" i="1" dirty="0">
                <a:latin typeface="Arial" charset="0"/>
              </a:rPr>
              <a:t>... ihr </a:t>
            </a:r>
            <a:r>
              <a:rPr lang="de-DE" b="1" i="1" dirty="0">
                <a:solidFill>
                  <a:schemeClr val="tx2">
                    <a:lumMod val="60000"/>
                    <a:lumOff val="40000"/>
                  </a:schemeClr>
                </a:solidFill>
                <a:latin typeface="Arial" charset="0"/>
              </a:rPr>
              <a:t>Wissen anwenden </a:t>
            </a:r>
            <a:r>
              <a:rPr lang="de-DE" i="1" dirty="0">
                <a:latin typeface="Arial" charset="0"/>
              </a:rPr>
              <a:t>und Probleme lösen können </a:t>
            </a:r>
            <a:r>
              <a:rPr lang="de-DE" i="1" dirty="0" smtClean="0">
                <a:latin typeface="Arial" charset="0"/>
              </a:rPr>
              <a:t>...</a:t>
            </a:r>
            <a:endParaRPr lang="de-DE" sz="2000" i="1" dirty="0">
              <a:latin typeface="Arial" charset="0"/>
            </a:endParaRPr>
          </a:p>
        </p:txBody>
      </p:sp>
      <p:sp>
        <p:nvSpPr>
          <p:cNvPr id="13" name="Textfeld 12"/>
          <p:cNvSpPr txBox="1"/>
          <p:nvPr/>
        </p:nvSpPr>
        <p:spPr>
          <a:xfrm>
            <a:off x="4639766" y="5555996"/>
            <a:ext cx="4108698" cy="646331"/>
          </a:xfrm>
          <a:prstGeom prst="rect">
            <a:avLst/>
          </a:prstGeom>
          <a:noFill/>
        </p:spPr>
        <p:txBody>
          <a:bodyPr wrap="square" rtlCol="0">
            <a:spAutoFit/>
          </a:bodyPr>
          <a:lstStyle/>
          <a:p>
            <a:pPr lvl="0" fontAlgn="base">
              <a:spcBef>
                <a:spcPct val="20000"/>
              </a:spcBef>
              <a:spcAft>
                <a:spcPct val="0"/>
              </a:spcAft>
            </a:pPr>
            <a:r>
              <a:rPr lang="de-DE" i="1" dirty="0">
                <a:latin typeface="Arial" charset="0"/>
              </a:rPr>
              <a:t> ... sich </a:t>
            </a:r>
            <a:r>
              <a:rPr lang="de-DE" b="1" i="1" dirty="0">
                <a:solidFill>
                  <a:schemeClr val="accent6">
                    <a:lumMod val="75000"/>
                  </a:schemeClr>
                </a:solidFill>
                <a:latin typeface="Arial" charset="0"/>
              </a:rPr>
              <a:t>bewusst</a:t>
            </a:r>
            <a:r>
              <a:rPr lang="de-DE" i="1" dirty="0">
                <a:latin typeface="Arial" charset="0"/>
              </a:rPr>
              <a:t> und </a:t>
            </a:r>
            <a:r>
              <a:rPr lang="de-DE" b="1" i="1" dirty="0" smtClean="0">
                <a:solidFill>
                  <a:schemeClr val="accent6">
                    <a:lumMod val="75000"/>
                  </a:schemeClr>
                </a:solidFill>
                <a:latin typeface="Arial" charset="0"/>
              </a:rPr>
              <a:t>reflektiert</a:t>
            </a:r>
            <a:br>
              <a:rPr lang="de-DE" b="1" i="1" dirty="0" smtClean="0">
                <a:solidFill>
                  <a:schemeClr val="accent6">
                    <a:lumMod val="75000"/>
                  </a:schemeClr>
                </a:solidFill>
                <a:latin typeface="Arial" charset="0"/>
              </a:rPr>
            </a:br>
            <a:r>
              <a:rPr lang="de-DE" i="1" dirty="0" smtClean="0">
                <a:latin typeface="Arial" charset="0"/>
              </a:rPr>
              <a:t>  </a:t>
            </a:r>
            <a:r>
              <a:rPr lang="de-DE" b="1" i="1" dirty="0">
                <a:solidFill>
                  <a:schemeClr val="accent6">
                    <a:lumMod val="75000"/>
                  </a:schemeClr>
                </a:solidFill>
                <a:latin typeface="Arial" charset="0"/>
              </a:rPr>
              <a:t>dazu</a:t>
            </a:r>
            <a:r>
              <a:rPr lang="de-DE" i="1" dirty="0">
                <a:latin typeface="Arial" charset="0"/>
              </a:rPr>
              <a:t> </a:t>
            </a:r>
            <a:r>
              <a:rPr lang="de-DE" b="1" i="1" dirty="0">
                <a:solidFill>
                  <a:schemeClr val="accent6">
                    <a:lumMod val="75000"/>
                  </a:schemeClr>
                </a:solidFill>
                <a:latin typeface="Arial" charset="0"/>
              </a:rPr>
              <a:t>verhalten</a:t>
            </a:r>
            <a:r>
              <a:rPr lang="de-DE" i="1" dirty="0">
                <a:latin typeface="Arial" charset="0"/>
              </a:rPr>
              <a:t> können.</a:t>
            </a:r>
          </a:p>
        </p:txBody>
      </p:sp>
      <p:sp>
        <p:nvSpPr>
          <p:cNvPr id="3" name="Rechteck 2"/>
          <p:cNvSpPr/>
          <p:nvPr/>
        </p:nvSpPr>
        <p:spPr>
          <a:xfrm>
            <a:off x="707282" y="1185499"/>
            <a:ext cx="3836243" cy="519502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624189" y="1185499"/>
            <a:ext cx="3836243" cy="195466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p:cNvSpPr/>
          <p:nvPr/>
        </p:nvSpPr>
        <p:spPr>
          <a:xfrm>
            <a:off x="851298" y="1470083"/>
            <a:ext cx="7344544" cy="122413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Das bedeutet:</a:t>
            </a:r>
          </a:p>
          <a:p>
            <a:r>
              <a:rPr lang="de-DE" sz="2400" dirty="0" smtClean="0">
                <a:solidFill>
                  <a:schemeClr val="tx1"/>
                </a:solidFill>
              </a:rPr>
              <a:t>Ihre didaktischen Bemühungen zielen ....</a:t>
            </a:r>
            <a:endParaRPr lang="de-DE" sz="2400" dirty="0">
              <a:solidFill>
                <a:schemeClr val="tx1"/>
              </a:solidFill>
            </a:endParaRPr>
          </a:p>
        </p:txBody>
      </p:sp>
      <p:sp>
        <p:nvSpPr>
          <p:cNvPr id="5" name="Rechteckige Legende 4"/>
          <p:cNvSpPr/>
          <p:nvPr/>
        </p:nvSpPr>
        <p:spPr>
          <a:xfrm>
            <a:off x="817042" y="3402049"/>
            <a:ext cx="3346623" cy="761928"/>
          </a:xfrm>
          <a:prstGeom prst="wedgeRectCallout">
            <a:avLst>
              <a:gd name="adj1" fmla="val 68116"/>
              <a:gd name="adj2" fmla="val 625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auf die Vermehrung und Vermittlung von </a:t>
            </a:r>
            <a:r>
              <a:rPr lang="de-DE" sz="2000" b="1" i="1" dirty="0" smtClean="0">
                <a:solidFill>
                  <a:schemeClr val="tx1"/>
                </a:solidFill>
              </a:rPr>
              <a:t>Kenntnissen</a:t>
            </a:r>
            <a:r>
              <a:rPr lang="de-DE" dirty="0" smtClean="0">
                <a:solidFill>
                  <a:schemeClr val="tx1"/>
                </a:solidFill>
              </a:rPr>
              <a:t>, </a:t>
            </a:r>
            <a:endParaRPr lang="de-DE" dirty="0">
              <a:solidFill>
                <a:schemeClr val="tx1"/>
              </a:solidFill>
            </a:endParaRPr>
          </a:p>
        </p:txBody>
      </p:sp>
      <p:sp>
        <p:nvSpPr>
          <p:cNvPr id="16" name="Rechteckige Legende 15"/>
          <p:cNvSpPr/>
          <p:nvPr/>
        </p:nvSpPr>
        <p:spPr>
          <a:xfrm>
            <a:off x="817043" y="4236547"/>
            <a:ext cx="3346622" cy="977952"/>
          </a:xfrm>
          <a:prstGeom prst="wedgeRectCallout">
            <a:avLst>
              <a:gd name="adj1" fmla="val 69152"/>
              <a:gd name="adj2" fmla="val 41233"/>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von </a:t>
            </a:r>
            <a:r>
              <a:rPr lang="de-DE" sz="2000" b="1" dirty="0" smtClean="0">
                <a:solidFill>
                  <a:schemeClr val="tx1"/>
                </a:solidFill>
              </a:rPr>
              <a:t>Handlungs-</a:t>
            </a:r>
            <a:r>
              <a:rPr lang="de-DE" sz="2000" dirty="0" smtClean="0">
                <a:solidFill>
                  <a:schemeClr val="tx1"/>
                </a:solidFill>
              </a:rPr>
              <a:t> und </a:t>
            </a:r>
            <a:r>
              <a:rPr lang="de-DE" sz="2000" dirty="0" err="1" smtClean="0">
                <a:solidFill>
                  <a:schemeClr val="tx1"/>
                </a:solidFill>
              </a:rPr>
              <a:t>Anwen-dungswissen</a:t>
            </a:r>
            <a:r>
              <a:rPr lang="de-DE" sz="2000" dirty="0" smtClean="0">
                <a:solidFill>
                  <a:schemeClr val="tx1"/>
                </a:solidFill>
              </a:rPr>
              <a:t>, (</a:t>
            </a:r>
            <a:r>
              <a:rPr lang="de-DE" sz="2000" b="1" i="1" dirty="0" smtClean="0">
                <a:solidFill>
                  <a:schemeClr val="tx1"/>
                </a:solidFill>
              </a:rPr>
              <a:t>Fertigkeiten </a:t>
            </a:r>
            <a:br>
              <a:rPr lang="de-DE" sz="2000" b="1" i="1" dirty="0" smtClean="0">
                <a:solidFill>
                  <a:schemeClr val="tx1"/>
                </a:solidFill>
              </a:rPr>
            </a:br>
            <a:r>
              <a:rPr lang="de-DE" sz="2000" b="1" i="1" dirty="0" smtClean="0">
                <a:solidFill>
                  <a:schemeClr val="tx1"/>
                </a:solidFill>
              </a:rPr>
              <a:t>und Fähigkeiten) ...</a:t>
            </a:r>
            <a:r>
              <a:rPr lang="de-DE" dirty="0" smtClean="0">
                <a:solidFill>
                  <a:schemeClr val="tx1"/>
                </a:solidFill>
              </a:rPr>
              <a:t> </a:t>
            </a:r>
            <a:endParaRPr lang="de-DE" dirty="0">
              <a:solidFill>
                <a:schemeClr val="tx1"/>
              </a:solidFill>
            </a:endParaRPr>
          </a:p>
        </p:txBody>
      </p:sp>
      <p:sp>
        <p:nvSpPr>
          <p:cNvPr id="17" name="Rechteckige Legende 16"/>
          <p:cNvSpPr/>
          <p:nvPr/>
        </p:nvSpPr>
        <p:spPr>
          <a:xfrm>
            <a:off x="817042" y="5286507"/>
            <a:ext cx="3346622" cy="792088"/>
          </a:xfrm>
          <a:prstGeom prst="wedgeRectCallout">
            <a:avLst>
              <a:gd name="adj1" fmla="val 66590"/>
              <a:gd name="adj2" fmla="val 1688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sowie der Prägung von </a:t>
            </a:r>
            <a:r>
              <a:rPr lang="de-DE" sz="2000" b="1" dirty="0" smtClean="0">
                <a:solidFill>
                  <a:schemeClr val="tx1"/>
                </a:solidFill>
              </a:rPr>
              <a:t>Einstellungen und Haltungen.</a:t>
            </a:r>
            <a:r>
              <a:rPr lang="de-DE" b="1" dirty="0" smtClean="0">
                <a:solidFill>
                  <a:schemeClr val="tx1"/>
                </a:solidFill>
              </a:rPr>
              <a:t> </a:t>
            </a:r>
            <a:endParaRPr lang="de-DE" b="1" dirty="0">
              <a:solidFill>
                <a:schemeClr val="tx1"/>
              </a:solidFill>
            </a:endParaRPr>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9612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3" grpId="0" animBg="1"/>
      <p:bldP spid="14" grpId="0" animBg="1"/>
      <p:bldP spid="4" grpId="0" animBg="1"/>
      <p:bldP spid="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pic>
        <p:nvPicPr>
          <p:cNvPr id="524308" name="Picture 20" descr="Bildergebnis für fragezei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504" y="1009750"/>
            <a:ext cx="2586446" cy="258644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1"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8" name="Textfeld 7"/>
          <p:cNvSpPr txBox="1"/>
          <p:nvPr/>
        </p:nvSpPr>
        <p:spPr>
          <a:xfrm>
            <a:off x="611559" y="726232"/>
            <a:ext cx="8281615" cy="523220"/>
          </a:xfrm>
          <a:prstGeom prst="rect">
            <a:avLst/>
          </a:prstGeom>
          <a:noFill/>
        </p:spPr>
        <p:txBody>
          <a:bodyPr wrap="square" rtlCol="0">
            <a:spAutoFit/>
          </a:bodyPr>
          <a:lstStyle/>
          <a:p>
            <a:r>
              <a:rPr lang="de-DE" sz="2800" dirty="0" smtClean="0">
                <a:latin typeface="Century Gothic" panose="020B0502020202020204" pitchFamily="34" charset="0"/>
              </a:rPr>
              <a:t>Schlussfolgerungen (II):</a:t>
            </a:r>
            <a:endParaRPr lang="de-DE" sz="2800" dirty="0">
              <a:latin typeface="Century Gothic" panose="020B0502020202020204" pitchFamily="34" charset="0"/>
            </a:endParaRPr>
          </a:p>
        </p:txBody>
      </p:sp>
      <p:sp>
        <p:nvSpPr>
          <p:cNvPr id="2" name="Abgerundetes Rechteck 1"/>
          <p:cNvSpPr/>
          <p:nvPr/>
        </p:nvSpPr>
        <p:spPr>
          <a:xfrm>
            <a:off x="107504" y="1302296"/>
            <a:ext cx="2930727" cy="1853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Inhaltsbezogen:</a:t>
            </a:r>
          </a:p>
          <a:p>
            <a:r>
              <a:rPr lang="de-DE" sz="2000" i="1" dirty="0" smtClean="0">
                <a:solidFill>
                  <a:schemeClr val="tx1"/>
                </a:solidFill>
              </a:rPr>
              <a:t>„Haben Sie mit denen schon </a:t>
            </a:r>
            <a:r>
              <a:rPr lang="de-DE" sz="2000" b="1" i="1" dirty="0" smtClean="0">
                <a:solidFill>
                  <a:schemeClr val="tx1"/>
                </a:solidFill>
              </a:rPr>
              <a:t>&gt;Funktionen des Rechts&lt; gemacht</a:t>
            </a:r>
            <a:r>
              <a:rPr lang="de-DE" sz="2000" i="1" dirty="0" smtClean="0">
                <a:solidFill>
                  <a:schemeClr val="tx1"/>
                </a:solidFill>
              </a:rPr>
              <a:t>?“</a:t>
            </a:r>
            <a:endParaRPr lang="de-DE" sz="2000" i="1" dirty="0">
              <a:solidFill>
                <a:schemeClr val="tx1"/>
              </a:solidFill>
            </a:endParaRPr>
          </a:p>
        </p:txBody>
      </p:sp>
      <p:sp>
        <p:nvSpPr>
          <p:cNvPr id="16" name="Abgerundetes Rechteck 15"/>
          <p:cNvSpPr/>
          <p:nvPr/>
        </p:nvSpPr>
        <p:spPr>
          <a:xfrm>
            <a:off x="5111701" y="3265173"/>
            <a:ext cx="3781474" cy="225205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Antwort - kompetenzorientiert:</a:t>
            </a: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p:txBody>
      </p:sp>
      <p:sp>
        <p:nvSpPr>
          <p:cNvPr id="14" name="Textfeld 13"/>
          <p:cNvSpPr txBox="1"/>
          <p:nvPr/>
        </p:nvSpPr>
        <p:spPr>
          <a:xfrm>
            <a:off x="5076056" y="3527137"/>
            <a:ext cx="3816424" cy="1815882"/>
          </a:xfrm>
          <a:prstGeom prst="rect">
            <a:avLst/>
          </a:prstGeom>
          <a:noFill/>
        </p:spPr>
        <p:txBody>
          <a:bodyPr wrap="square" rtlCol="0">
            <a:spAutoFit/>
          </a:bodyPr>
          <a:lstStyle/>
          <a:p>
            <a:r>
              <a:rPr lang="de-DE" sz="1600" b="1" dirty="0" smtClean="0"/>
              <a:t>Die Schüler*innen </a:t>
            </a:r>
            <a:endParaRPr lang="de-DE" sz="1600" b="1" dirty="0"/>
          </a:p>
          <a:p>
            <a:pPr marL="285750" indent="-285750">
              <a:buFont typeface="Arial" panose="020B0604020202020204" pitchFamily="34" charset="0"/>
              <a:buChar char="•"/>
            </a:pPr>
            <a:r>
              <a:rPr lang="de-DE" sz="1600" i="1" dirty="0"/>
              <a:t>beurteilen die Notwendigkeit rechtlicher Regelungen vor dem Hintergrund zentraler Funktionen des </a:t>
            </a:r>
            <a:r>
              <a:rPr lang="de-DE" sz="1600" i="1" dirty="0" smtClean="0"/>
              <a:t>Rechts;</a:t>
            </a:r>
          </a:p>
          <a:p>
            <a:pPr marL="285750" indent="-285750">
              <a:buFont typeface="Arial" panose="020B0604020202020204" pitchFamily="34" charset="0"/>
              <a:buChar char="•"/>
            </a:pPr>
            <a:r>
              <a:rPr lang="de-DE" sz="1600" i="1" dirty="0"/>
              <a:t>handeln rechtssicher im Internet, indem sie wesentliche, für sie relevante Rechtsnormen </a:t>
            </a:r>
            <a:r>
              <a:rPr lang="de-DE" sz="1600" i="1" dirty="0" smtClean="0"/>
              <a:t>beachten [...] usw.</a:t>
            </a:r>
            <a:endParaRPr lang="de-DE" sz="1600" i="1" dirty="0"/>
          </a:p>
        </p:txBody>
      </p:sp>
      <p:sp>
        <p:nvSpPr>
          <p:cNvPr id="17" name="Pfeil nach unten 16"/>
          <p:cNvSpPr/>
          <p:nvPr/>
        </p:nvSpPr>
        <p:spPr>
          <a:xfrm>
            <a:off x="7548748" y="2016131"/>
            <a:ext cx="766403" cy="1224136"/>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Zusammenführen 18"/>
          <p:cNvSpPr/>
          <p:nvPr/>
        </p:nvSpPr>
        <p:spPr>
          <a:xfrm rot="5400000">
            <a:off x="2936629" y="3161781"/>
            <a:ext cx="2059427" cy="2219426"/>
          </a:xfrm>
          <a:prstGeom prst="flowChartMer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699793" y="3501008"/>
            <a:ext cx="2339900" cy="1384995"/>
          </a:xfrm>
          <a:prstGeom prst="rect">
            <a:avLst/>
          </a:prstGeom>
          <a:noFill/>
        </p:spPr>
        <p:txBody>
          <a:bodyPr wrap="square" rtlCol="0">
            <a:spAutoFit/>
          </a:bodyPr>
          <a:lstStyle/>
          <a:p>
            <a:pPr algn="r"/>
            <a:r>
              <a:rPr lang="de-DE" dirty="0" smtClean="0"/>
              <a:t>Welche</a:t>
            </a:r>
            <a:r>
              <a:rPr lang="de-DE" sz="2000" dirty="0" smtClean="0"/>
              <a:t> </a:t>
            </a:r>
            <a:br>
              <a:rPr lang="de-DE" sz="2000" dirty="0" smtClean="0"/>
            </a:br>
            <a:r>
              <a:rPr lang="de-DE" sz="2400" b="1" dirty="0" smtClean="0"/>
              <a:t>Lernwege</a:t>
            </a:r>
            <a:r>
              <a:rPr lang="de-DE" sz="2800" dirty="0" smtClean="0"/>
              <a:t> </a:t>
            </a:r>
            <a:br>
              <a:rPr lang="de-DE" sz="2800" dirty="0" smtClean="0"/>
            </a:br>
            <a:r>
              <a:rPr lang="de-DE" dirty="0" smtClean="0"/>
              <a:t>führen zu diesen </a:t>
            </a:r>
            <a:br>
              <a:rPr lang="de-DE" dirty="0" smtClean="0"/>
            </a:br>
            <a:r>
              <a:rPr lang="de-DE" dirty="0" smtClean="0"/>
              <a:t>Zielen?</a:t>
            </a:r>
            <a:endParaRPr lang="de-DE" dirty="0"/>
          </a:p>
        </p:txBody>
      </p:sp>
      <p:sp>
        <p:nvSpPr>
          <p:cNvPr id="21" name="Pfeil nach unten 20"/>
          <p:cNvSpPr/>
          <p:nvPr/>
        </p:nvSpPr>
        <p:spPr>
          <a:xfrm rot="5400000">
            <a:off x="5919907" y="4002043"/>
            <a:ext cx="1437640" cy="3772722"/>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Abgerundetes Rechteck 21"/>
          <p:cNvSpPr/>
          <p:nvPr/>
        </p:nvSpPr>
        <p:spPr>
          <a:xfrm>
            <a:off x="557486" y="3645024"/>
            <a:ext cx="2574354" cy="1426964"/>
          </a:xfrm>
          <a:prstGeom prst="roundRect">
            <a:avLst/>
          </a:prstGeom>
          <a:solidFill>
            <a:srgbClr val="B8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Welche </a:t>
            </a:r>
            <a:r>
              <a:rPr lang="de-DE" b="1" dirty="0" smtClean="0">
                <a:solidFill>
                  <a:schemeClr val="tx1"/>
                </a:solidFill>
              </a:rPr>
              <a:t>Impulse, Materialien, Methoden, Aufgaben </a:t>
            </a:r>
            <a:r>
              <a:rPr lang="de-DE" dirty="0" smtClean="0">
                <a:solidFill>
                  <a:schemeClr val="tx1"/>
                </a:solidFill>
              </a:rPr>
              <a:t>... könnten dafür geeignet sein?</a:t>
            </a:r>
            <a:endParaRPr lang="de-DE" i="1" dirty="0">
              <a:solidFill>
                <a:schemeClr val="tx1"/>
              </a:solidFill>
            </a:endParaRPr>
          </a:p>
        </p:txBody>
      </p:sp>
      <p:sp>
        <p:nvSpPr>
          <p:cNvPr id="23" name="Textfeld 22"/>
          <p:cNvSpPr txBox="1"/>
          <p:nvPr/>
        </p:nvSpPr>
        <p:spPr>
          <a:xfrm>
            <a:off x="5796831" y="5447258"/>
            <a:ext cx="3096344" cy="830997"/>
          </a:xfrm>
          <a:prstGeom prst="rect">
            <a:avLst/>
          </a:prstGeom>
          <a:noFill/>
        </p:spPr>
        <p:txBody>
          <a:bodyPr wrap="square" rtlCol="0">
            <a:spAutoFit/>
          </a:bodyPr>
          <a:lstStyle/>
          <a:p>
            <a:r>
              <a:rPr lang="de-DE" sz="2400" dirty="0" smtClean="0"/>
              <a:t>Unterricht vom </a:t>
            </a:r>
            <a:br>
              <a:rPr lang="de-DE" sz="2400" dirty="0" smtClean="0"/>
            </a:br>
            <a:r>
              <a:rPr lang="de-DE" sz="2400" dirty="0" smtClean="0"/>
              <a:t>Ende her denken!</a:t>
            </a:r>
            <a:endParaRPr lang="de-DE" sz="2400" dirty="0"/>
          </a:p>
        </p:txBody>
      </p:sp>
      <p:sp>
        <p:nvSpPr>
          <p:cNvPr id="24" name="Pfeil nach unten 23"/>
          <p:cNvSpPr/>
          <p:nvPr/>
        </p:nvSpPr>
        <p:spPr>
          <a:xfrm rot="16200000">
            <a:off x="1781448" y="3717211"/>
            <a:ext cx="1458583" cy="4338546"/>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p:cNvSpPr txBox="1"/>
          <p:nvPr/>
        </p:nvSpPr>
        <p:spPr>
          <a:xfrm>
            <a:off x="395536" y="5458421"/>
            <a:ext cx="3096344" cy="830997"/>
          </a:xfrm>
          <a:prstGeom prst="rect">
            <a:avLst/>
          </a:prstGeom>
          <a:noFill/>
        </p:spPr>
        <p:txBody>
          <a:bodyPr wrap="square" rtlCol="0">
            <a:spAutoFit/>
          </a:bodyPr>
          <a:lstStyle/>
          <a:p>
            <a:r>
              <a:rPr lang="de-DE" sz="2400" dirty="0" smtClean="0"/>
              <a:t>Unterrichtsplanung ist Lernwege-Planung!</a:t>
            </a:r>
            <a:endParaRPr lang="de-DE" sz="2400" dirty="0"/>
          </a:p>
        </p:txBody>
      </p:sp>
      <p:sp>
        <p:nvSpPr>
          <p:cNvPr id="26" name="Abgerundetes Rechteck 25"/>
          <p:cNvSpPr/>
          <p:nvPr/>
        </p:nvSpPr>
        <p:spPr>
          <a:xfrm>
            <a:off x="5133176" y="1554988"/>
            <a:ext cx="1363965" cy="1297948"/>
          </a:xfrm>
          <a:prstGeom prst="roundRect">
            <a:avLst/>
          </a:prstGeom>
          <a:solidFill>
            <a:srgbClr val="B8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Ich suche Impulse, Materialien, Methoden, Aufgaben </a:t>
            </a:r>
            <a:r>
              <a:rPr lang="de-DE" sz="1600" dirty="0" smtClean="0">
                <a:solidFill>
                  <a:schemeClr val="tx1"/>
                </a:solidFill>
              </a:rPr>
              <a:t>... </a:t>
            </a:r>
            <a:endParaRPr lang="de-DE" sz="1600" i="1" dirty="0">
              <a:solidFill>
                <a:schemeClr val="tx1"/>
              </a:solidFill>
            </a:endParaRPr>
          </a:p>
        </p:txBody>
      </p:sp>
      <p:sp>
        <p:nvSpPr>
          <p:cNvPr id="2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524295" name="Picture 7" descr="Bildergebnis für Lehrer Läm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422" y="1703667"/>
            <a:ext cx="1165498" cy="127987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Zusammenführen 2"/>
          <p:cNvSpPr/>
          <p:nvPr/>
        </p:nvSpPr>
        <p:spPr>
          <a:xfrm rot="16200000">
            <a:off x="3249393" y="1170289"/>
            <a:ext cx="2396066" cy="2265372"/>
          </a:xfrm>
          <a:prstGeom prst="flowChartMer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75856" y="1375608"/>
            <a:ext cx="2289385" cy="1477328"/>
          </a:xfrm>
          <a:prstGeom prst="rect">
            <a:avLst/>
          </a:prstGeom>
          <a:noFill/>
        </p:spPr>
        <p:txBody>
          <a:bodyPr wrap="square" rtlCol="0">
            <a:spAutoFit/>
          </a:bodyPr>
          <a:lstStyle/>
          <a:p>
            <a:r>
              <a:rPr lang="de-DE" dirty="0" smtClean="0"/>
              <a:t>Wie </a:t>
            </a:r>
            <a:br>
              <a:rPr lang="de-DE" dirty="0" smtClean="0"/>
            </a:br>
            <a:r>
              <a:rPr lang="de-DE" dirty="0" smtClean="0"/>
              <a:t>mache ich </a:t>
            </a:r>
            <a:br>
              <a:rPr lang="de-DE" dirty="0" smtClean="0"/>
            </a:br>
            <a:r>
              <a:rPr lang="de-DE" dirty="0" smtClean="0"/>
              <a:t>mit den Achtern </a:t>
            </a:r>
            <a:br>
              <a:rPr lang="de-DE" dirty="0" smtClean="0"/>
            </a:br>
            <a:r>
              <a:rPr lang="de-DE" dirty="0" smtClean="0"/>
              <a:t>nur „</a:t>
            </a:r>
            <a:r>
              <a:rPr lang="de-DE" b="1" i="1" dirty="0" smtClean="0"/>
              <a:t>Funktionen des Rechts“?</a:t>
            </a:r>
            <a:endParaRPr lang="de-DE" b="1" i="1" dirty="0"/>
          </a:p>
        </p:txBody>
      </p:sp>
      <p:sp>
        <p:nvSpPr>
          <p:cNvPr id="5" name="Wolkenförmige Legende 4"/>
          <p:cNvSpPr/>
          <p:nvPr/>
        </p:nvSpPr>
        <p:spPr>
          <a:xfrm rot="267265">
            <a:off x="6637536" y="145892"/>
            <a:ext cx="2701119" cy="1697713"/>
          </a:xfrm>
          <a:prstGeom prst="cloudCallout">
            <a:avLst>
              <a:gd name="adj1" fmla="val -58437"/>
              <a:gd name="adj2" fmla="val 26782"/>
            </a:avLst>
          </a:prstGeom>
          <a:gradFill flip="none" rotWithShape="1">
            <a:gsLst>
              <a:gs pos="0">
                <a:schemeClr val="bg1">
                  <a:lumMod val="65000"/>
                </a:schemeClr>
              </a:gs>
              <a:gs pos="67000">
                <a:schemeClr val="bg1">
                  <a:lumMod val="95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6679313" y="333375"/>
            <a:ext cx="2505274" cy="1200329"/>
          </a:xfrm>
          <a:prstGeom prst="rect">
            <a:avLst/>
          </a:prstGeom>
          <a:noFill/>
        </p:spPr>
        <p:txBody>
          <a:bodyPr wrap="square" rtlCol="0">
            <a:spAutoFit/>
          </a:bodyPr>
          <a:lstStyle/>
          <a:p>
            <a:pPr algn="ctr"/>
            <a:r>
              <a:rPr lang="de-DE" dirty="0" smtClean="0"/>
              <a:t>   Was können die </a:t>
            </a:r>
            <a:br>
              <a:rPr lang="de-DE" dirty="0" smtClean="0"/>
            </a:br>
            <a:r>
              <a:rPr lang="de-DE" dirty="0" smtClean="0"/>
              <a:t>denn,  wenn sie </a:t>
            </a:r>
            <a:r>
              <a:rPr lang="de-DE" b="1" i="1" dirty="0" smtClean="0"/>
              <a:t>„Funktionen des Rechts“ können?</a:t>
            </a:r>
            <a:endParaRPr lang="de-DE" b="1" i="1" dirty="0"/>
          </a:p>
        </p:txBody>
      </p:sp>
    </p:spTree>
    <p:extLst>
      <p:ext uri="{BB962C8B-B14F-4D97-AF65-F5344CB8AC3E}">
        <p14:creationId xmlns:p14="http://schemas.microsoft.com/office/powerpoint/2010/main" val="15481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4308"/>
                                        </p:tgtEl>
                                        <p:attrNameLst>
                                          <p:attrName>style.visibility</p:attrName>
                                        </p:attrNameLst>
                                      </p:cBhvr>
                                      <p:to>
                                        <p:strVal val="visible"/>
                                      </p:to>
                                    </p:set>
                                    <p:animEffect transition="in" filter="fade">
                                      <p:cBhvr>
                                        <p:cTn id="20" dur="500"/>
                                        <p:tgtEl>
                                          <p:spTgt spid="524308"/>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7" grpId="0" animBg="1"/>
      <p:bldP spid="19" grpId="0" animBg="1"/>
      <p:bldP spid="20" grpId="0"/>
      <p:bldP spid="21" grpId="0" animBg="1"/>
      <p:bldP spid="22" grpId="0" animBg="1"/>
      <p:bldP spid="23" grpId="0"/>
      <p:bldP spid="24" grpId="0" animBg="1"/>
      <p:bldP spid="25" grpId="0"/>
      <p:bldP spid="26" grpId="0" animBg="1"/>
      <p:bldP spid="3" grpId="0" animBg="1"/>
      <p:bldP spid="4"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Nach oben gekrümmter Pfeil 17"/>
          <p:cNvSpPr/>
          <p:nvPr/>
        </p:nvSpPr>
        <p:spPr>
          <a:xfrm rot="16200000">
            <a:off x="6418042" y="3593327"/>
            <a:ext cx="2886175" cy="1249667"/>
          </a:xfrm>
          <a:prstGeom prst="curvedUpArrow">
            <a:avLst>
              <a:gd name="adj1" fmla="val 25000"/>
              <a:gd name="adj2" fmla="val 57719"/>
              <a:gd name="adj3" fmla="val 25000"/>
            </a:avLst>
          </a:prstGeom>
          <a:gradFill>
            <a:gsLst>
              <a:gs pos="0">
                <a:schemeClr val="accent1">
                  <a:tint val="66000"/>
                  <a:satMod val="160000"/>
                </a:schemeClr>
              </a:gs>
              <a:gs pos="50000">
                <a:schemeClr val="accent1">
                  <a:tint val="44500"/>
                  <a:satMod val="160000"/>
                </a:schemeClr>
              </a:gs>
              <a:gs pos="100000">
                <a:srgbClr val="FFFFCC"/>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Nach rechts gekrümmter Pfeil 5"/>
          <p:cNvSpPr/>
          <p:nvPr/>
        </p:nvSpPr>
        <p:spPr>
          <a:xfrm>
            <a:off x="876947" y="2871057"/>
            <a:ext cx="1359760" cy="2880320"/>
          </a:xfrm>
          <a:prstGeom prst="curvedRightArrow">
            <a:avLst/>
          </a:prstGeom>
          <a:gradFill flip="none" rotWithShape="1">
            <a:gsLst>
              <a:gs pos="0">
                <a:schemeClr val="accent1">
                  <a:tint val="66000"/>
                  <a:satMod val="160000"/>
                </a:schemeClr>
              </a:gs>
              <a:gs pos="50000">
                <a:schemeClr val="accent1">
                  <a:tint val="44500"/>
                  <a:satMod val="160000"/>
                </a:schemeClr>
              </a:gs>
              <a:gs pos="100000">
                <a:srgbClr val="FFFFCC"/>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1"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8" name="Textfeld 7"/>
          <p:cNvSpPr txBox="1"/>
          <p:nvPr/>
        </p:nvSpPr>
        <p:spPr>
          <a:xfrm>
            <a:off x="179512" y="726232"/>
            <a:ext cx="8567140" cy="400110"/>
          </a:xfrm>
          <a:prstGeom prst="rect">
            <a:avLst/>
          </a:prstGeom>
          <a:noFill/>
        </p:spPr>
        <p:txBody>
          <a:bodyPr wrap="square" rtlCol="0">
            <a:spAutoFit/>
          </a:bodyPr>
          <a:lstStyle/>
          <a:p>
            <a:r>
              <a:rPr lang="de-DE" sz="2000" dirty="0" smtClean="0">
                <a:latin typeface="Century Gothic" panose="020B0502020202020204" pitchFamily="34" charset="0"/>
              </a:rPr>
              <a:t>Schlussfolgerungen (III): </a:t>
            </a:r>
            <a:r>
              <a:rPr lang="de-DE" dirty="0" smtClean="0">
                <a:latin typeface="Century Gothic" panose="020B0502020202020204" pitchFamily="34" charset="0"/>
              </a:rPr>
              <a:t>Verschränkung </a:t>
            </a:r>
            <a:r>
              <a:rPr lang="de-DE" sz="2000" dirty="0" smtClean="0">
                <a:latin typeface="Century Gothic" panose="020B0502020202020204" pitchFamily="34" charset="0"/>
              </a:rPr>
              <a:t>von Kompetenz und Inhalt</a:t>
            </a:r>
            <a:endParaRPr lang="de-DE" sz="2000" dirty="0">
              <a:latin typeface="Century Gothic" panose="020B0502020202020204" pitchFamily="34" charset="0"/>
            </a:endParaRPr>
          </a:p>
        </p:txBody>
      </p:sp>
      <p:sp>
        <p:nvSpPr>
          <p:cNvPr id="16" name="Abgerundetes Rechteck 15"/>
          <p:cNvSpPr/>
          <p:nvPr/>
        </p:nvSpPr>
        <p:spPr>
          <a:xfrm>
            <a:off x="2195736" y="1295039"/>
            <a:ext cx="5008400" cy="259021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Kompetenzerwartung:</a:t>
            </a:r>
          </a:p>
          <a:p>
            <a:pPr algn="ctr"/>
            <a:endParaRPr lang="de-DE" sz="2000" dirty="0" smtClean="0">
              <a:solidFill>
                <a:schemeClr val="tx1"/>
              </a:solidFill>
            </a:endParaRP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p:txBody>
      </p:sp>
      <p:sp>
        <p:nvSpPr>
          <p:cNvPr id="14" name="Textfeld 13"/>
          <p:cNvSpPr txBox="1"/>
          <p:nvPr/>
        </p:nvSpPr>
        <p:spPr>
          <a:xfrm>
            <a:off x="2301087" y="1686287"/>
            <a:ext cx="4797697" cy="2246769"/>
          </a:xfrm>
          <a:prstGeom prst="rect">
            <a:avLst/>
          </a:prstGeom>
          <a:noFill/>
        </p:spPr>
        <p:txBody>
          <a:bodyPr wrap="square" rtlCol="0">
            <a:spAutoFit/>
          </a:bodyPr>
          <a:lstStyle/>
          <a:p>
            <a:r>
              <a:rPr lang="de-DE" sz="2000" dirty="0" smtClean="0"/>
              <a:t>Die Schüler*innen ...</a:t>
            </a:r>
          </a:p>
          <a:p>
            <a:pPr marL="342900" indent="-342900">
              <a:buFont typeface="Arial" panose="020B0604020202020204" pitchFamily="34" charset="0"/>
              <a:buChar char="•"/>
            </a:pPr>
            <a:r>
              <a:rPr lang="de-DE" sz="2000" dirty="0"/>
              <a:t>beurteilen die Notwendigkeit rechtlicher Regelungen vor dem Hintergrund zentraler Funktionen des Rechts</a:t>
            </a:r>
            <a:r>
              <a:rPr lang="de-DE" sz="2000" dirty="0" smtClean="0"/>
              <a:t>;</a:t>
            </a:r>
          </a:p>
          <a:p>
            <a:pPr marL="342900" indent="-342900">
              <a:buFont typeface="Arial" panose="020B0604020202020204" pitchFamily="34" charset="0"/>
              <a:buChar char="•"/>
            </a:pPr>
            <a:r>
              <a:rPr lang="de-DE" sz="2000" i="1" dirty="0"/>
              <a:t>handeln rechtssicher im Internet, indem sie wesentliche, für sie relevante Rechtsnormen </a:t>
            </a:r>
            <a:r>
              <a:rPr lang="de-DE" sz="2000" i="1" dirty="0" smtClean="0"/>
              <a:t>beachten …</a:t>
            </a:r>
            <a:endParaRPr lang="de-DE" sz="2000" dirty="0"/>
          </a:p>
        </p:txBody>
      </p:sp>
      <p:sp>
        <p:nvSpPr>
          <p:cNvPr id="5" name="Abgerundete rechteckige Legende 4"/>
          <p:cNvSpPr/>
          <p:nvPr/>
        </p:nvSpPr>
        <p:spPr>
          <a:xfrm>
            <a:off x="75752" y="1126342"/>
            <a:ext cx="2182827" cy="1008112"/>
          </a:xfrm>
          <a:prstGeom prst="wedgeRoundRectCallout">
            <a:avLst>
              <a:gd name="adj1" fmla="val 120992"/>
              <a:gd name="adj2" fmla="val 103289"/>
              <a:gd name="adj3" fmla="val 16667"/>
            </a:avLst>
          </a:prstGeom>
          <a:solidFill>
            <a:srgbClr val="92D05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Wissen (Kenntnisse)</a:t>
            </a:r>
            <a:endParaRPr lang="de-DE" sz="2800" dirty="0">
              <a:solidFill>
                <a:schemeClr val="tx1"/>
              </a:solidFill>
            </a:endParaRPr>
          </a:p>
        </p:txBody>
      </p:sp>
      <p:sp>
        <p:nvSpPr>
          <p:cNvPr id="27" name="Abgerundete rechteckige Legende 26"/>
          <p:cNvSpPr/>
          <p:nvPr/>
        </p:nvSpPr>
        <p:spPr>
          <a:xfrm>
            <a:off x="-27097" y="2245766"/>
            <a:ext cx="2438857" cy="1008112"/>
          </a:xfrm>
          <a:prstGeom prst="wedgeRoundRectCallout">
            <a:avLst>
              <a:gd name="adj1" fmla="val 66168"/>
              <a:gd name="adj2" fmla="val -42347"/>
              <a:gd name="adj3" fmla="val 16667"/>
            </a:avLst>
          </a:prstGeom>
          <a:solidFill>
            <a:schemeClr val="accent1">
              <a:lumMod val="40000"/>
              <a:lumOff val="6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Fähigkeiten/</a:t>
            </a:r>
            <a:br>
              <a:rPr lang="de-DE" sz="2800" dirty="0" smtClean="0">
                <a:solidFill>
                  <a:schemeClr val="tx1"/>
                </a:solidFill>
              </a:rPr>
            </a:br>
            <a:r>
              <a:rPr lang="de-DE" sz="2800" dirty="0" smtClean="0">
                <a:solidFill>
                  <a:schemeClr val="tx1"/>
                </a:solidFill>
              </a:rPr>
              <a:t>Fertigkeiten</a:t>
            </a:r>
            <a:endParaRPr lang="de-DE" sz="2800" dirty="0">
              <a:solidFill>
                <a:schemeClr val="tx1"/>
              </a:solidFill>
            </a:endParaRPr>
          </a:p>
        </p:txBody>
      </p:sp>
      <p:sp>
        <p:nvSpPr>
          <p:cNvPr id="28" name="Abgerundete rechteckige Legende 27"/>
          <p:cNvSpPr/>
          <p:nvPr/>
        </p:nvSpPr>
        <p:spPr>
          <a:xfrm>
            <a:off x="6838818" y="1190823"/>
            <a:ext cx="2243261" cy="1080120"/>
          </a:xfrm>
          <a:prstGeom prst="wedgeRoundRectCallout">
            <a:avLst>
              <a:gd name="adj1" fmla="val -85989"/>
              <a:gd name="adj2" fmla="val 155326"/>
              <a:gd name="adj3" fmla="val 16667"/>
            </a:avLst>
          </a:prstGeom>
          <a:solidFill>
            <a:schemeClr val="accent6">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Einstellungen / Haltungen</a:t>
            </a:r>
            <a:endParaRPr lang="de-DE" sz="2400" dirty="0">
              <a:solidFill>
                <a:schemeClr val="tx1"/>
              </a:solidFill>
            </a:endParaRPr>
          </a:p>
        </p:txBody>
      </p:sp>
      <p:sp>
        <p:nvSpPr>
          <p:cNvPr id="30" name="Abgerundetes Rechteck 29"/>
          <p:cNvSpPr/>
          <p:nvPr/>
        </p:nvSpPr>
        <p:spPr>
          <a:xfrm>
            <a:off x="1993551" y="4557227"/>
            <a:ext cx="5530777" cy="1896109"/>
          </a:xfrm>
          <a:prstGeom prst="round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Inhalte zu dieser Kompetenzerwartung:</a:t>
            </a:r>
          </a:p>
          <a:p>
            <a:pPr marL="285750" indent="-285750">
              <a:buFont typeface="Arial" panose="020B0604020202020204" pitchFamily="34" charset="0"/>
              <a:buChar char="•"/>
            </a:pPr>
            <a:r>
              <a:rPr lang="de-DE" dirty="0">
                <a:solidFill>
                  <a:schemeClr val="tx1"/>
                </a:solidFill>
              </a:rPr>
              <a:t> Funktionen des Rechts</a:t>
            </a:r>
          </a:p>
          <a:p>
            <a:pPr marL="285750" indent="-285750">
              <a:buFont typeface="Arial" panose="020B0604020202020204" pitchFamily="34" charset="0"/>
              <a:buChar char="•"/>
            </a:pPr>
            <a:r>
              <a:rPr lang="de-DE" dirty="0">
                <a:solidFill>
                  <a:schemeClr val="tx1"/>
                </a:solidFill>
              </a:rPr>
              <a:t>Abgrenzung von Zivil- und Strafrecht</a:t>
            </a:r>
          </a:p>
          <a:p>
            <a:pPr marL="285750" indent="-285750">
              <a:buFont typeface="Arial" panose="020B0604020202020204" pitchFamily="34" charset="0"/>
              <a:buChar char="•"/>
            </a:pPr>
            <a:r>
              <a:rPr lang="de-DE" dirty="0" smtClean="0">
                <a:solidFill>
                  <a:schemeClr val="tx1"/>
                </a:solidFill>
              </a:rPr>
              <a:t>Deliktsfähigkeit</a:t>
            </a:r>
            <a:r>
              <a:rPr lang="de-DE" dirty="0">
                <a:solidFill>
                  <a:schemeClr val="tx1"/>
                </a:solidFill>
              </a:rPr>
              <a:t>, Strafmündigkeit</a:t>
            </a:r>
          </a:p>
          <a:p>
            <a:pPr marL="285750" indent="-285750">
              <a:buFont typeface="Arial" panose="020B0604020202020204" pitchFamily="34" charset="0"/>
              <a:buChar char="•"/>
            </a:pPr>
            <a:r>
              <a:rPr lang="de-DE" dirty="0" smtClean="0">
                <a:solidFill>
                  <a:schemeClr val="tx1"/>
                </a:solidFill>
              </a:rPr>
              <a:t>Rechtsnormen</a:t>
            </a:r>
            <a:r>
              <a:rPr lang="de-DE" dirty="0">
                <a:solidFill>
                  <a:schemeClr val="tx1"/>
                </a:solidFill>
              </a:rPr>
              <a:t>: Tatbestandsmerkmale </a:t>
            </a:r>
            <a:r>
              <a:rPr lang="de-DE" dirty="0" smtClean="0">
                <a:solidFill>
                  <a:schemeClr val="tx1"/>
                </a:solidFill>
              </a:rPr>
              <a:t>usw.</a:t>
            </a:r>
            <a:endParaRPr lang="de-DE" dirty="0">
              <a:solidFill>
                <a:schemeClr val="tx1"/>
              </a:solidFill>
            </a:endParaRPr>
          </a:p>
          <a:p>
            <a:pPr marL="285750" indent="-285750">
              <a:buFont typeface="Arial" panose="020B0604020202020204" pitchFamily="34" charset="0"/>
              <a:buChar char="•"/>
            </a:pPr>
            <a:r>
              <a:rPr lang="de-DE" dirty="0">
                <a:solidFill>
                  <a:schemeClr val="tx1"/>
                </a:solidFill>
              </a:rPr>
              <a:t>wichtige Bestimmungen des Medien- und Urheberrechts ...</a:t>
            </a:r>
          </a:p>
        </p:txBody>
      </p:sp>
      <p:sp>
        <p:nvSpPr>
          <p:cNvPr id="31" name="Abgerundetes Rechteck 30"/>
          <p:cNvSpPr/>
          <p:nvPr/>
        </p:nvSpPr>
        <p:spPr>
          <a:xfrm>
            <a:off x="104905" y="3603707"/>
            <a:ext cx="1888646" cy="990373"/>
          </a:xfrm>
          <a:prstGeom prst="roundRect">
            <a:avLst/>
          </a:prstGeom>
          <a:gradFill flip="none" rotWithShape="1">
            <a:gsLst>
              <a:gs pos="0">
                <a:srgbClr val="FFFFCC"/>
              </a:gs>
              <a:gs pos="68000">
                <a:schemeClr val="accent1">
                  <a:tint val="44500"/>
                  <a:satMod val="160000"/>
                </a:schemeClr>
              </a:gs>
              <a:gs pos="100000">
                <a:schemeClr val="tx2">
                  <a:lumMod val="40000"/>
                  <a:lumOff val="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36" name="Abgerundetes Rechteck 35"/>
          <p:cNvSpPr/>
          <p:nvPr/>
        </p:nvSpPr>
        <p:spPr>
          <a:xfrm>
            <a:off x="7308304" y="3573016"/>
            <a:ext cx="1716951" cy="900339"/>
          </a:xfrm>
          <a:prstGeom prst="roundRect">
            <a:avLst/>
          </a:prstGeom>
          <a:gradFill>
            <a:gsLst>
              <a:gs pos="0">
                <a:srgbClr val="FFFFCC"/>
              </a:gs>
              <a:gs pos="68000">
                <a:schemeClr val="accent1">
                  <a:tint val="44500"/>
                  <a:satMod val="160000"/>
                </a:schemeClr>
              </a:gs>
              <a:gs pos="100000">
                <a:schemeClr val="tx2">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37" name="Textfeld 36"/>
          <p:cNvSpPr txBox="1"/>
          <p:nvPr/>
        </p:nvSpPr>
        <p:spPr>
          <a:xfrm>
            <a:off x="56246" y="3541050"/>
            <a:ext cx="2139489" cy="1354217"/>
          </a:xfrm>
          <a:prstGeom prst="rect">
            <a:avLst/>
          </a:prstGeom>
          <a:noFill/>
        </p:spPr>
        <p:txBody>
          <a:bodyPr wrap="square" rtlCol="0">
            <a:spAutoFit/>
          </a:bodyPr>
          <a:lstStyle/>
          <a:p>
            <a:r>
              <a:rPr lang="de-DE" sz="1600" dirty="0"/>
              <a:t>Welche  </a:t>
            </a:r>
            <a:r>
              <a:rPr lang="de-DE" b="1" dirty="0"/>
              <a:t>Inhalte</a:t>
            </a:r>
            <a:r>
              <a:rPr lang="de-DE" dirty="0"/>
              <a:t> </a:t>
            </a:r>
            <a:r>
              <a:rPr lang="de-DE" sz="1600" dirty="0"/>
              <a:t>sind für </a:t>
            </a:r>
            <a:r>
              <a:rPr lang="de-DE" sz="1600" dirty="0" smtClean="0"/>
              <a:t>den Erwerb dieser Kompetenz geeignet bzw. erforderlich?</a:t>
            </a:r>
            <a:endParaRPr lang="de-DE" sz="1600" dirty="0"/>
          </a:p>
          <a:p>
            <a:endParaRPr lang="de-DE" sz="1600" dirty="0"/>
          </a:p>
        </p:txBody>
      </p:sp>
      <p:sp>
        <p:nvSpPr>
          <p:cNvPr id="34" name="Textfeld 33"/>
          <p:cNvSpPr txBox="1"/>
          <p:nvPr/>
        </p:nvSpPr>
        <p:spPr>
          <a:xfrm>
            <a:off x="7280128" y="3595175"/>
            <a:ext cx="1932975" cy="830997"/>
          </a:xfrm>
          <a:prstGeom prst="rect">
            <a:avLst/>
          </a:prstGeom>
          <a:noFill/>
        </p:spPr>
        <p:txBody>
          <a:bodyPr wrap="square" rtlCol="0">
            <a:spAutoFit/>
          </a:bodyPr>
          <a:lstStyle/>
          <a:p>
            <a:r>
              <a:rPr lang="de-DE" sz="1600" dirty="0"/>
              <a:t>Welche  </a:t>
            </a:r>
            <a:r>
              <a:rPr lang="de-DE" sz="1600" b="1" dirty="0" smtClean="0"/>
              <a:t>Kompetenz</a:t>
            </a:r>
            <a:r>
              <a:rPr lang="de-DE" sz="1600" dirty="0" smtClean="0"/>
              <a:t> kann man an diesen Inhalten erwerben?</a:t>
            </a:r>
            <a:endParaRPr lang="de-DE" sz="1600" dirty="0"/>
          </a:p>
        </p:txBody>
      </p:sp>
      <p:sp>
        <p:nvSpPr>
          <p:cNvPr id="3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6145" name="Pfeil nach oben und unten 6144"/>
          <p:cNvSpPr/>
          <p:nvPr/>
        </p:nvSpPr>
        <p:spPr>
          <a:xfrm>
            <a:off x="3275856" y="3762212"/>
            <a:ext cx="2520280" cy="911895"/>
          </a:xfrm>
          <a:prstGeom prst="upDownArrow">
            <a:avLst>
              <a:gd name="adj1" fmla="val 50000"/>
              <a:gd name="adj2" fmla="val 30178"/>
            </a:avLst>
          </a:prstGeom>
          <a:gradFill>
            <a:gsLst>
              <a:gs pos="0">
                <a:srgbClr val="FFFF00"/>
              </a:gs>
              <a:gs pos="50000">
                <a:schemeClr val="accent1">
                  <a:tint val="44500"/>
                  <a:satMod val="160000"/>
                </a:schemeClr>
              </a:gs>
              <a:gs pos="100000">
                <a:schemeClr val="tx2">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48" name="Textfeld 6147"/>
          <p:cNvSpPr txBox="1"/>
          <p:nvPr/>
        </p:nvSpPr>
        <p:spPr>
          <a:xfrm>
            <a:off x="3941930" y="4098893"/>
            <a:ext cx="1188132" cy="276999"/>
          </a:xfrm>
          <a:prstGeom prst="rect">
            <a:avLst/>
          </a:prstGeom>
          <a:noFill/>
        </p:spPr>
        <p:txBody>
          <a:bodyPr wrap="square" rtlCol="0">
            <a:spAutoFit/>
          </a:bodyPr>
          <a:lstStyle/>
          <a:p>
            <a:r>
              <a:rPr lang="de-DE" sz="1200" b="1" i="1" dirty="0" smtClean="0"/>
              <a:t>Verschränkung</a:t>
            </a:r>
            <a:endParaRPr lang="de-DE" sz="1200" b="1" i="1" dirty="0"/>
          </a:p>
        </p:txBody>
      </p:sp>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21124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6145"/>
                                        </p:tgtEl>
                                        <p:attrNameLst>
                                          <p:attrName>style.visibility</p:attrName>
                                        </p:attrNameLst>
                                      </p:cBhvr>
                                      <p:to>
                                        <p:strVal val="visible"/>
                                      </p:to>
                                    </p:set>
                                    <p:animEffect transition="in" filter="barn(outHorizontal)">
                                      <p:cBhvr>
                                        <p:cTn id="49" dur="500"/>
                                        <p:tgtEl>
                                          <p:spTgt spid="614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6148"/>
                                        </p:tgtEl>
                                        <p:attrNameLst>
                                          <p:attrName>style.visibility</p:attrName>
                                        </p:attrNameLst>
                                      </p:cBhvr>
                                      <p:to>
                                        <p:strVal val="visible"/>
                                      </p:to>
                                    </p:set>
                                    <p:animEffect transition="in" filter="fade">
                                      <p:cBhvr>
                                        <p:cTn id="5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5" grpId="0" animBg="1"/>
      <p:bldP spid="27" grpId="0" animBg="1"/>
      <p:bldP spid="28" grpId="0" animBg="1"/>
      <p:bldP spid="30" grpId="0" animBg="1"/>
      <p:bldP spid="31" grpId="0" animBg="1"/>
      <p:bldP spid="36" grpId="0" animBg="1"/>
      <p:bldP spid="37" grpId="0"/>
      <p:bldP spid="34" grpId="0"/>
      <p:bldP spid="6145" grpId="0" animBg="1"/>
      <p:bldP spid="61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7"/>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34848"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461665"/>
          </a:xfrm>
          <a:prstGeom prst="rect">
            <a:avLst/>
          </a:prstGeom>
          <a:noFill/>
        </p:spPr>
        <p:txBody>
          <a:bodyPr wrap="square" rtlCol="0">
            <a:spAutoFit/>
          </a:bodyPr>
          <a:lstStyle/>
          <a:p>
            <a:r>
              <a:rPr lang="de-DE" sz="2400" dirty="0"/>
              <a:t>3</a:t>
            </a:r>
            <a:r>
              <a:rPr lang="de-DE" sz="2400" dirty="0" smtClean="0"/>
              <a:t>. Zuletzt: Die „</a:t>
            </a:r>
            <a:r>
              <a:rPr lang="de-DE" sz="2400" b="1" dirty="0" smtClean="0"/>
              <a:t>Grundlegenden Kompetenzen“</a:t>
            </a:r>
            <a:endParaRPr lang="de-DE" sz="2400" dirty="0"/>
          </a:p>
        </p:txBody>
      </p:sp>
      <p:sp>
        <p:nvSpPr>
          <p:cNvPr id="13" name="Abgerundetes Rechteck 12"/>
          <p:cNvSpPr/>
          <p:nvPr/>
        </p:nvSpPr>
        <p:spPr>
          <a:xfrm>
            <a:off x="1974767" y="1124744"/>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eaLnBrk="0" fontAlgn="base" hangingPunct="0">
              <a:spcBef>
                <a:spcPct val="0"/>
              </a:spcBef>
              <a:buSzPct val="150000"/>
            </a:pPr>
            <a:r>
              <a:rPr lang="de-DE" sz="2000" b="1" dirty="0" smtClean="0">
                <a:solidFill>
                  <a:prstClr val="black"/>
                </a:solidFill>
                <a:latin typeface="Arial" charset="0"/>
                <a:cs typeface="Arial" charset="0"/>
              </a:rPr>
              <a:t>Kompetenzen werden erworben …</a:t>
            </a:r>
            <a:endParaRPr lang="de-DE" sz="2000" dirty="0">
              <a:solidFill>
                <a:prstClr val="black"/>
              </a:solidFill>
              <a:latin typeface="Arial" charset="0"/>
              <a:cs typeface="Arial" charset="0"/>
            </a:endParaRPr>
          </a:p>
        </p:txBody>
      </p:sp>
      <p:sp>
        <p:nvSpPr>
          <p:cNvPr id="17" name="Textfeld 16"/>
          <p:cNvSpPr txBox="1"/>
          <p:nvPr/>
        </p:nvSpPr>
        <p:spPr>
          <a:xfrm>
            <a:off x="494382" y="2132856"/>
            <a:ext cx="3782790" cy="92333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lernt man </a:t>
            </a:r>
            <a:r>
              <a:rPr lang="de-DE" sz="1600" b="0" i="1" dirty="0" smtClean="0">
                <a:solidFill>
                  <a:prstClr val="black"/>
                </a:solidFill>
              </a:rPr>
              <a:t>– durchgängig, themenübergreifend, fortlaufend … </a:t>
            </a:r>
            <a:br>
              <a:rPr lang="de-DE" sz="1600" b="0" i="1" dirty="0" smtClean="0">
                <a:solidFill>
                  <a:prstClr val="black"/>
                </a:solidFill>
              </a:rPr>
            </a:br>
            <a:r>
              <a:rPr lang="de-DE" sz="1600" b="0" i="1" dirty="0" smtClean="0">
                <a:solidFill>
                  <a:prstClr val="black"/>
                </a:solidFill>
              </a:rPr>
              <a:t>- </a:t>
            </a:r>
            <a:r>
              <a:rPr lang="de-DE" sz="1800" i="1" dirty="0" smtClean="0">
                <a:solidFill>
                  <a:prstClr val="black"/>
                </a:solidFill>
              </a:rPr>
              <a:t>wenn man </a:t>
            </a:r>
            <a:r>
              <a:rPr lang="de-DE" sz="1800" i="1" dirty="0" err="1" smtClean="0">
                <a:solidFill>
                  <a:schemeClr val="accent6">
                    <a:lumMod val="75000"/>
                  </a:schemeClr>
                </a:solidFill>
              </a:rPr>
              <a:t>WuR</a:t>
            </a:r>
            <a:r>
              <a:rPr lang="de-DE" sz="1800" i="1" dirty="0" smtClean="0">
                <a:solidFill>
                  <a:schemeClr val="accent6">
                    <a:lumMod val="75000"/>
                  </a:schemeClr>
                </a:solidFill>
              </a:rPr>
              <a:t> </a:t>
            </a:r>
            <a:r>
              <a:rPr lang="de-DE" sz="1800" i="1" dirty="0" smtClean="0">
                <a:solidFill>
                  <a:prstClr val="black"/>
                </a:solidFill>
              </a:rPr>
              <a:t>lernt?“</a:t>
            </a:r>
            <a:endParaRPr lang="de-DE" sz="1800" i="1" dirty="0">
              <a:solidFill>
                <a:prstClr val="black"/>
              </a:solidFill>
            </a:endParaRPr>
          </a:p>
        </p:txBody>
      </p:sp>
      <p:sp>
        <p:nvSpPr>
          <p:cNvPr id="18" name="Textfeld 17"/>
          <p:cNvSpPr txBox="1"/>
          <p:nvPr/>
        </p:nvSpPr>
        <p:spPr>
          <a:xfrm>
            <a:off x="520628" y="3140968"/>
            <a:ext cx="3782790" cy="2862322"/>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Antwort: </a:t>
            </a:r>
            <a:r>
              <a:rPr lang="de-DE" sz="1800" b="0" i="1" dirty="0" smtClean="0">
                <a:solidFill>
                  <a:prstClr val="black"/>
                </a:solidFill>
              </a:rPr>
              <a:t>(in </a:t>
            </a:r>
            <a:r>
              <a:rPr lang="de-DE" sz="1800" b="0" i="1" dirty="0" err="1" smtClean="0">
                <a:solidFill>
                  <a:schemeClr val="accent6">
                    <a:lumMod val="75000"/>
                  </a:schemeClr>
                </a:solidFill>
              </a:rPr>
              <a:t>WuR</a:t>
            </a:r>
            <a:r>
              <a:rPr lang="de-DE" sz="1800" b="0" i="1" dirty="0" smtClean="0">
                <a:solidFill>
                  <a:schemeClr val="accent6">
                    <a:lumMod val="75000"/>
                  </a:schemeClr>
                </a:solidFill>
              </a:rPr>
              <a:t> </a:t>
            </a:r>
            <a:r>
              <a:rPr lang="de-DE" sz="1800" b="0" i="1" dirty="0" smtClean="0">
                <a:solidFill>
                  <a:prstClr val="black"/>
                </a:solidFill>
              </a:rPr>
              <a:t>lernt man …)</a:t>
            </a:r>
          </a:p>
          <a:p>
            <a:pPr marL="266700" indent="-266700" algn="l" eaLnBrk="0" fontAlgn="base" hangingPunct="0">
              <a:spcBef>
                <a:spcPct val="0"/>
              </a:spcBef>
              <a:spcAft>
                <a:spcPct val="0"/>
              </a:spcAft>
              <a:buFont typeface="+mj-lt"/>
              <a:buAutoNum type="arabicPeriod"/>
            </a:pPr>
            <a:r>
              <a:rPr lang="de-DE" sz="1600" b="0" i="1" dirty="0">
                <a:solidFill>
                  <a:prstClr val="black"/>
                </a:solidFill>
              </a:rPr>
              <a:t>reflektierte Entscheidungen im Bereich des Konsums </a:t>
            </a:r>
            <a:r>
              <a:rPr lang="de-DE" sz="1600" b="0" i="1" dirty="0" smtClean="0">
                <a:solidFill>
                  <a:prstClr val="black"/>
                </a:solidFill>
              </a:rPr>
              <a:t>treffen;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den grundlegenden Aufbau von Unternehmen </a:t>
            </a:r>
            <a:r>
              <a:rPr lang="de-DE" sz="1600" b="0" i="1" dirty="0" smtClean="0">
                <a:solidFill>
                  <a:prstClr val="black"/>
                </a:solidFill>
              </a:rPr>
              <a:t>darstellen;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die rechtlichen Konsequenzen widerrechtlichen Handelns </a:t>
            </a:r>
            <a:r>
              <a:rPr lang="de-DE" sz="1600" b="0" i="1" dirty="0" smtClean="0">
                <a:solidFill>
                  <a:prstClr val="black"/>
                </a:solidFill>
              </a:rPr>
              <a:t>abschätzen;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rechtssicher im Umgang mit Neuen </a:t>
            </a:r>
            <a:r>
              <a:rPr lang="de-DE" sz="1600" b="0" i="1" dirty="0" smtClean="0">
                <a:solidFill>
                  <a:prstClr val="black"/>
                </a:solidFill>
              </a:rPr>
              <a:t>Medien handeln; das Urheberrecht achten</a:t>
            </a:r>
            <a:endParaRPr lang="de-DE" sz="1600" b="0" i="1" dirty="0">
              <a:solidFill>
                <a:prstClr val="black"/>
              </a:solidFill>
            </a:endParaRPr>
          </a:p>
        </p:txBody>
      </p:sp>
      <p:sp>
        <p:nvSpPr>
          <p:cNvPr id="20" name="Textfeld 19"/>
          <p:cNvSpPr txBox="1"/>
          <p:nvPr/>
        </p:nvSpPr>
        <p:spPr>
          <a:xfrm>
            <a:off x="4677642" y="2132856"/>
            <a:ext cx="3782790" cy="95410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a:t>
            </a:r>
            <a:r>
              <a:rPr lang="de-DE" sz="1800" b="0" i="1" dirty="0" smtClean="0">
                <a:solidFill>
                  <a:prstClr val="black"/>
                </a:solidFill>
              </a:rPr>
              <a:t>An welchen </a:t>
            </a:r>
            <a:r>
              <a:rPr lang="de-DE" sz="1800" i="1" dirty="0" smtClean="0">
                <a:solidFill>
                  <a:schemeClr val="tx2"/>
                </a:solidFill>
              </a:rPr>
              <a:t>fachspezifischen Inhalten </a:t>
            </a:r>
            <a:r>
              <a:rPr lang="de-DE" sz="1800" b="0" i="1" dirty="0" smtClean="0">
                <a:solidFill>
                  <a:prstClr val="black"/>
                </a:solidFill>
              </a:rPr>
              <a:t>und</a:t>
            </a:r>
            <a:r>
              <a:rPr lang="de-DE" sz="1800" i="1" dirty="0" smtClean="0">
                <a:solidFill>
                  <a:prstClr val="black"/>
                </a:solidFill>
              </a:rPr>
              <a:t> in welchen Schritten </a:t>
            </a:r>
            <a:r>
              <a:rPr lang="de-DE" sz="1800" b="0" i="1" dirty="0" smtClean="0">
                <a:solidFill>
                  <a:prstClr val="black"/>
                </a:solidFill>
              </a:rPr>
              <a:t>lernt man das</a:t>
            </a:r>
            <a:r>
              <a:rPr lang="de-DE" sz="1600" b="0" i="1" dirty="0" smtClean="0">
                <a:solidFill>
                  <a:prstClr val="black"/>
                </a:solidFill>
              </a:rPr>
              <a:t>?“</a:t>
            </a:r>
            <a:endParaRPr lang="de-DE" sz="1800" i="1" dirty="0">
              <a:solidFill>
                <a:prstClr val="black"/>
              </a:solidFill>
            </a:endParaRPr>
          </a:p>
        </p:txBody>
      </p:sp>
      <p:sp>
        <p:nvSpPr>
          <p:cNvPr id="21" name="Textfeld 20"/>
          <p:cNvSpPr txBox="1"/>
          <p:nvPr/>
        </p:nvSpPr>
        <p:spPr>
          <a:xfrm>
            <a:off x="51985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6">
                    <a:lumMod val="75000"/>
                  </a:schemeClr>
                </a:solidFill>
              </a:rPr>
              <a:t>Grundlegende </a:t>
            </a:r>
            <a:r>
              <a:rPr lang="de-DE" sz="1600" b="0" i="1" dirty="0" smtClean="0">
                <a:solidFill>
                  <a:prstClr val="black"/>
                </a:solidFill>
              </a:rPr>
              <a:t>Kompetenzen</a:t>
            </a:r>
            <a:endParaRPr lang="de-DE" sz="1600" b="0" i="1" dirty="0">
              <a:solidFill>
                <a:prstClr val="black"/>
              </a:solidFill>
            </a:endParaRPr>
          </a:p>
        </p:txBody>
      </p:sp>
      <p:sp>
        <p:nvSpPr>
          <p:cNvPr id="22" name="Textfeld 21"/>
          <p:cNvSpPr txBox="1"/>
          <p:nvPr/>
        </p:nvSpPr>
        <p:spPr>
          <a:xfrm>
            <a:off x="4675067" y="3148513"/>
            <a:ext cx="3782790" cy="280076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lnSpc>
                <a:spcPts val="2000"/>
              </a:lnSpc>
              <a:spcBef>
                <a:spcPct val="0"/>
              </a:spcBef>
              <a:spcAft>
                <a:spcPct val="0"/>
              </a:spcAft>
            </a:pPr>
            <a:r>
              <a:rPr lang="de-DE" b="0" i="1" dirty="0" smtClean="0">
                <a:solidFill>
                  <a:prstClr val="black"/>
                </a:solidFill>
              </a:rPr>
              <a:t>Antwort:</a:t>
            </a:r>
            <a:r>
              <a:rPr lang="de-DE" sz="1500" b="0" i="1" dirty="0" smtClean="0">
                <a:solidFill>
                  <a:prstClr val="black"/>
                </a:solidFill>
              </a:rPr>
              <a:t> </a:t>
            </a:r>
            <a:br>
              <a:rPr lang="de-DE" sz="1500" b="0" i="1" dirty="0" smtClean="0">
                <a:solidFill>
                  <a:prstClr val="black"/>
                </a:solidFill>
              </a:rPr>
            </a:br>
            <a:r>
              <a:rPr lang="de-DE" sz="1500" b="0" i="1" dirty="0" smtClean="0">
                <a:solidFill>
                  <a:prstClr val="black"/>
                </a:solidFill>
              </a:rPr>
              <a:t>(man lernt das in </a:t>
            </a:r>
            <a:r>
              <a:rPr lang="de-DE" sz="1500" b="0" i="1" dirty="0" smtClean="0">
                <a:solidFill>
                  <a:schemeClr val="accent6">
                    <a:lumMod val="75000"/>
                  </a:schemeClr>
                </a:solidFill>
              </a:rPr>
              <a:t>Wirtschaft und Recht </a:t>
            </a:r>
            <a:r>
              <a:rPr lang="de-DE" sz="1500" b="0" i="1" dirty="0" smtClean="0">
                <a:solidFill>
                  <a:prstClr val="black"/>
                </a:solidFill>
              </a:rPr>
              <a:t>an den </a:t>
            </a:r>
            <a:r>
              <a:rPr lang="de-DE" sz="1500" i="1" dirty="0" smtClean="0">
                <a:solidFill>
                  <a:prstClr val="black"/>
                </a:solidFill>
              </a:rPr>
              <a:t>Lernbereichen</a:t>
            </a:r>
            <a:r>
              <a:rPr lang="de-DE" sz="1500" b="0" i="1" dirty="0" smtClean="0">
                <a:solidFill>
                  <a:prstClr val="black"/>
                </a:solidFill>
              </a:rPr>
              <a:t>)</a:t>
            </a:r>
          </a:p>
          <a:p>
            <a:pPr marL="285750" indent="-285750" algn="l">
              <a:spcAft>
                <a:spcPts val="300"/>
              </a:spcAft>
              <a:buFont typeface="Arial" panose="020B0604020202020204" pitchFamily="34" charset="0"/>
              <a:buChar char="•"/>
            </a:pPr>
            <a:r>
              <a:rPr lang="de-DE" sz="1500" b="0" i="1" dirty="0" smtClean="0"/>
              <a:t>1: Ökonomisches </a:t>
            </a:r>
            <a:r>
              <a:rPr lang="de-DE" sz="1500" b="0" i="1" dirty="0"/>
              <a:t>Handeln im privaten </a:t>
            </a:r>
            <a:r>
              <a:rPr lang="de-DE" sz="1500" b="0" i="1" dirty="0" smtClean="0"/>
              <a:t>Haushalt</a:t>
            </a:r>
          </a:p>
          <a:p>
            <a:pPr marL="742950" lvl="1" indent="-285750">
              <a:spcAft>
                <a:spcPts val="300"/>
              </a:spcAft>
              <a:buFont typeface="Arial" panose="020B0604020202020204" pitchFamily="34" charset="0"/>
              <a:buChar char="•"/>
            </a:pPr>
            <a:r>
              <a:rPr lang="de-DE" sz="1300" b="0" i="1" dirty="0" smtClean="0"/>
              <a:t>Entscheidungen beim Konsum</a:t>
            </a:r>
          </a:p>
          <a:p>
            <a:pPr marL="742950" lvl="1" indent="-285750">
              <a:spcAft>
                <a:spcPts val="300"/>
              </a:spcAft>
              <a:buFont typeface="Arial" panose="020B0604020202020204" pitchFamily="34" charset="0"/>
              <a:buChar char="•"/>
            </a:pPr>
            <a:r>
              <a:rPr lang="de-DE" sz="1300" i="1" dirty="0" smtClean="0"/>
              <a:t>[…] Umgang mit Geld</a:t>
            </a:r>
            <a:endParaRPr lang="de-DE" sz="1300" i="1" dirty="0"/>
          </a:p>
          <a:p>
            <a:pPr marL="285750" lvl="1" indent="-285750">
              <a:spcAft>
                <a:spcPts val="300"/>
              </a:spcAft>
              <a:buFont typeface="Arial" panose="020B0604020202020204" pitchFamily="34" charset="0"/>
              <a:buChar char="•"/>
            </a:pPr>
            <a:r>
              <a:rPr lang="de-DE" sz="1500" i="1" dirty="0" smtClean="0">
                <a:solidFill>
                  <a:prstClr val="black"/>
                </a:solidFill>
                <a:latin typeface="Arial" panose="020B0604020202020204" pitchFamily="34" charset="0"/>
                <a:cs typeface="Arial" panose="020B0604020202020204" pitchFamily="34" charset="0"/>
              </a:rPr>
              <a:t>2</a:t>
            </a:r>
            <a:r>
              <a:rPr lang="de-DE" sz="1500" i="1" dirty="0">
                <a:solidFill>
                  <a:prstClr val="black"/>
                </a:solidFill>
                <a:latin typeface="Arial" panose="020B0604020202020204" pitchFamily="34" charset="0"/>
                <a:cs typeface="Arial" panose="020B0604020202020204" pitchFamily="34" charset="0"/>
              </a:rPr>
              <a:t>: Ökonomisches Handeln im </a:t>
            </a:r>
            <a:r>
              <a:rPr lang="de-DE" sz="1500" i="1" dirty="0" smtClean="0">
                <a:solidFill>
                  <a:prstClr val="black"/>
                </a:solidFill>
                <a:latin typeface="Arial" panose="020B0604020202020204" pitchFamily="34" charset="0"/>
                <a:cs typeface="Arial" panose="020B0604020202020204" pitchFamily="34" charset="0"/>
              </a:rPr>
              <a:t>Unternehmen</a:t>
            </a:r>
          </a:p>
          <a:p>
            <a:pPr marL="285750" lvl="1" indent="-285750">
              <a:spcAft>
                <a:spcPts val="300"/>
              </a:spcAft>
              <a:buFont typeface="Arial" panose="020B0604020202020204" pitchFamily="34" charset="0"/>
              <a:buChar char="•"/>
            </a:pPr>
            <a:r>
              <a:rPr lang="de-DE" sz="1500" i="1" dirty="0" smtClean="0">
                <a:solidFill>
                  <a:prstClr val="black"/>
                </a:solidFill>
                <a:latin typeface="Arial" panose="020B0604020202020204" pitchFamily="34" charset="0"/>
                <a:cs typeface="Arial" panose="020B0604020202020204" pitchFamily="34" charset="0"/>
              </a:rPr>
              <a:t>Lernbereich </a:t>
            </a:r>
            <a:r>
              <a:rPr lang="de-DE" sz="1500" i="1" dirty="0">
                <a:solidFill>
                  <a:prstClr val="black"/>
                </a:solidFill>
                <a:latin typeface="Arial" panose="020B0604020202020204" pitchFamily="34" charset="0"/>
                <a:cs typeface="Arial" panose="020B0604020202020204" pitchFamily="34" charset="0"/>
              </a:rPr>
              <a:t>3: Rechtlich verantwortliches </a:t>
            </a:r>
            <a:r>
              <a:rPr lang="de-DE" sz="1500" i="1" dirty="0" smtClean="0">
                <a:solidFill>
                  <a:prstClr val="black"/>
                </a:solidFill>
                <a:latin typeface="Arial" panose="020B0604020202020204" pitchFamily="34" charset="0"/>
                <a:cs typeface="Arial" panose="020B0604020202020204" pitchFamily="34" charset="0"/>
              </a:rPr>
              <a:t>Handeln</a:t>
            </a:r>
            <a:endParaRPr lang="de-DE" sz="1500" b="0" i="1" dirty="0"/>
          </a:p>
        </p:txBody>
      </p:sp>
      <p:sp>
        <p:nvSpPr>
          <p:cNvPr id="23" name="Textfeld 22"/>
          <p:cNvSpPr txBox="1"/>
          <p:nvPr/>
        </p:nvSpPr>
        <p:spPr>
          <a:xfrm>
            <a:off x="468711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4">
                    <a:lumMod val="75000"/>
                  </a:schemeClr>
                </a:solidFill>
              </a:rPr>
              <a:t>Inhaltsbezogene</a:t>
            </a:r>
            <a:r>
              <a:rPr lang="de-DE" b="0" i="1" dirty="0" smtClean="0">
                <a:solidFill>
                  <a:schemeClr val="accent4">
                    <a:lumMod val="75000"/>
                  </a:schemeClr>
                </a:solidFill>
              </a:rPr>
              <a:t> </a:t>
            </a:r>
            <a:r>
              <a:rPr lang="de-DE" sz="1600" b="0" i="1" dirty="0" smtClean="0">
                <a:solidFill>
                  <a:prstClr val="black"/>
                </a:solidFill>
              </a:rPr>
              <a:t>Kompetenzen</a:t>
            </a:r>
            <a:endParaRPr lang="de-DE" sz="1600" b="0" i="1" dirty="0">
              <a:solidFill>
                <a:prstClr val="black"/>
              </a:solidFill>
            </a:endParaRPr>
          </a:p>
        </p:txBody>
      </p:sp>
      <p:sp>
        <p:nvSpPr>
          <p:cNvPr id="24" name="Pfeil nach links 23"/>
          <p:cNvSpPr/>
          <p:nvPr/>
        </p:nvSpPr>
        <p:spPr>
          <a:xfrm rot="16200000">
            <a:off x="2263754" y="5583632"/>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links 24"/>
          <p:cNvSpPr/>
          <p:nvPr/>
        </p:nvSpPr>
        <p:spPr>
          <a:xfrm rot="16200000">
            <a:off x="6737342" y="5514094"/>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519858" y="2132905"/>
            <a:ext cx="3782790" cy="95410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kann man eigentlich </a:t>
            </a:r>
            <a:r>
              <a:rPr lang="de-DE" sz="1600" b="0" i="1" dirty="0" smtClean="0">
                <a:solidFill>
                  <a:prstClr val="black"/>
                </a:solidFill>
              </a:rPr>
              <a:t> (bis Ende Kl. 8) </a:t>
            </a:r>
            <a:r>
              <a:rPr lang="de-DE" sz="1800" i="1" dirty="0" smtClean="0">
                <a:solidFill>
                  <a:prstClr val="black"/>
                </a:solidFill>
              </a:rPr>
              <a:t>wenn man </a:t>
            </a:r>
            <a:r>
              <a:rPr lang="de-DE" sz="1800" i="1" dirty="0" smtClean="0">
                <a:solidFill>
                  <a:schemeClr val="accent6">
                    <a:lumMod val="75000"/>
                  </a:schemeClr>
                </a:solidFill>
              </a:rPr>
              <a:t>Wirtschaft und Recht </a:t>
            </a:r>
            <a:r>
              <a:rPr lang="de-DE" sz="1800" i="1" dirty="0" smtClean="0">
                <a:solidFill>
                  <a:prstClr val="black"/>
                </a:solidFill>
              </a:rPr>
              <a:t>kann?“</a:t>
            </a:r>
            <a:endParaRPr lang="de-DE" sz="1800" i="1" dirty="0">
              <a:solidFill>
                <a:prstClr val="black"/>
              </a:solidFill>
            </a:endParaRPr>
          </a:p>
        </p:txBody>
      </p:sp>
      <p:sp>
        <p:nvSpPr>
          <p:cNvPr id="14" name="Textfeld 13"/>
          <p:cNvSpPr txBox="1"/>
          <p:nvPr/>
        </p:nvSpPr>
        <p:spPr>
          <a:xfrm>
            <a:off x="505529" y="170080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 in </a:t>
            </a:r>
            <a:r>
              <a:rPr lang="de-DE" i="1" dirty="0" smtClean="0">
                <a:solidFill>
                  <a:schemeClr val="accent6">
                    <a:lumMod val="75000"/>
                  </a:schemeClr>
                </a:solidFill>
              </a:rPr>
              <a:t>Prozessen</a:t>
            </a:r>
            <a:endParaRPr lang="de-DE" i="1" dirty="0">
              <a:solidFill>
                <a:schemeClr val="accent6">
                  <a:lumMod val="75000"/>
                </a:schemeClr>
              </a:solidFill>
            </a:endParaRPr>
          </a:p>
        </p:txBody>
      </p:sp>
      <p:sp>
        <p:nvSpPr>
          <p:cNvPr id="16" name="Textfeld 15"/>
          <p:cNvSpPr txBox="1"/>
          <p:nvPr/>
        </p:nvSpPr>
        <p:spPr>
          <a:xfrm>
            <a:off x="4696323" y="170080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(b) an </a:t>
            </a:r>
            <a:r>
              <a:rPr lang="de-DE" i="1" dirty="0" smtClean="0">
                <a:solidFill>
                  <a:schemeClr val="accent4">
                    <a:lumMod val="75000"/>
                  </a:schemeClr>
                </a:solidFill>
              </a:rPr>
              <a:t>Inhalten</a:t>
            </a:r>
            <a:endParaRPr lang="de-DE" i="1" dirty="0">
              <a:solidFill>
                <a:schemeClr val="accent4">
                  <a:lumMod val="75000"/>
                </a:schemeClr>
              </a:solidFill>
            </a:endParaRPr>
          </a:p>
        </p:txBody>
      </p:sp>
    </p:spTree>
    <p:extLst>
      <p:ext uri="{BB962C8B-B14F-4D97-AF65-F5344CB8AC3E}">
        <p14:creationId xmlns:p14="http://schemas.microsoft.com/office/powerpoint/2010/main" val="5060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3" grpId="0" animBg="1"/>
      <p:bldP spid="24" grpId="0" animBg="1"/>
      <p:bldP spid="25" grpId="0" animBg="1"/>
      <p:bldP spid="27"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7"/>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70670"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461665"/>
          </a:xfrm>
          <a:prstGeom prst="rect">
            <a:avLst/>
          </a:prstGeom>
          <a:noFill/>
        </p:spPr>
        <p:txBody>
          <a:bodyPr wrap="square" rtlCol="0">
            <a:spAutoFit/>
          </a:bodyPr>
          <a:lstStyle/>
          <a:p>
            <a:r>
              <a:rPr lang="de-DE" sz="2400" dirty="0"/>
              <a:t>3</a:t>
            </a:r>
            <a:r>
              <a:rPr lang="de-DE" sz="2400" dirty="0" smtClean="0"/>
              <a:t>. Zuletzt: Die „</a:t>
            </a:r>
            <a:r>
              <a:rPr lang="de-DE" sz="2400" b="1" dirty="0" smtClean="0"/>
              <a:t>Grundlegenden Kompetenzen“</a:t>
            </a:r>
            <a:endParaRPr lang="de-DE" sz="2400" dirty="0"/>
          </a:p>
        </p:txBody>
      </p:sp>
      <p:sp>
        <p:nvSpPr>
          <p:cNvPr id="13" name="Abgerundetes Rechteck 12"/>
          <p:cNvSpPr/>
          <p:nvPr/>
        </p:nvSpPr>
        <p:spPr>
          <a:xfrm>
            <a:off x="1974767" y="1124744"/>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eaLnBrk="0" fontAlgn="base" hangingPunct="0">
              <a:spcBef>
                <a:spcPct val="0"/>
              </a:spcBef>
              <a:buSzPct val="150000"/>
            </a:pPr>
            <a:r>
              <a:rPr lang="de-DE" sz="2000" b="1" dirty="0" smtClean="0">
                <a:solidFill>
                  <a:prstClr val="black"/>
                </a:solidFill>
                <a:latin typeface="Arial" charset="0"/>
                <a:cs typeface="Arial" charset="0"/>
              </a:rPr>
              <a:t>Kompetenzen werden erworben …</a:t>
            </a:r>
            <a:endParaRPr lang="de-DE" sz="2000" dirty="0">
              <a:solidFill>
                <a:prstClr val="black"/>
              </a:solidFill>
              <a:latin typeface="Arial" charset="0"/>
              <a:cs typeface="Arial" charset="0"/>
            </a:endParaRPr>
          </a:p>
        </p:txBody>
      </p:sp>
      <p:sp>
        <p:nvSpPr>
          <p:cNvPr id="17" name="Textfeld 16"/>
          <p:cNvSpPr txBox="1"/>
          <p:nvPr/>
        </p:nvSpPr>
        <p:spPr>
          <a:xfrm>
            <a:off x="494382" y="2132856"/>
            <a:ext cx="3782790" cy="92333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lernt man </a:t>
            </a:r>
            <a:r>
              <a:rPr lang="de-DE" sz="1600" b="0" i="1" dirty="0" smtClean="0">
                <a:solidFill>
                  <a:prstClr val="black"/>
                </a:solidFill>
              </a:rPr>
              <a:t>– durchgängig, themenübergreifend, fortlaufend … </a:t>
            </a:r>
            <a:br>
              <a:rPr lang="de-DE" sz="1600" b="0" i="1" dirty="0" smtClean="0">
                <a:solidFill>
                  <a:prstClr val="black"/>
                </a:solidFill>
              </a:rPr>
            </a:br>
            <a:r>
              <a:rPr lang="de-DE" sz="1600" b="0" i="1" dirty="0" smtClean="0">
                <a:solidFill>
                  <a:prstClr val="black"/>
                </a:solidFill>
              </a:rPr>
              <a:t>- </a:t>
            </a:r>
            <a:r>
              <a:rPr lang="de-DE" sz="1800" i="1" dirty="0" smtClean="0">
                <a:solidFill>
                  <a:prstClr val="black"/>
                </a:solidFill>
              </a:rPr>
              <a:t>wenn man </a:t>
            </a:r>
            <a:r>
              <a:rPr lang="de-DE" sz="1800" i="1" dirty="0" err="1" smtClean="0">
                <a:solidFill>
                  <a:schemeClr val="accent6">
                    <a:lumMod val="75000"/>
                  </a:schemeClr>
                </a:solidFill>
              </a:rPr>
              <a:t>WuR</a:t>
            </a:r>
            <a:r>
              <a:rPr lang="de-DE" sz="1800" i="1" dirty="0" smtClean="0">
                <a:solidFill>
                  <a:schemeClr val="accent6">
                    <a:lumMod val="75000"/>
                  </a:schemeClr>
                </a:solidFill>
              </a:rPr>
              <a:t> </a:t>
            </a:r>
            <a:r>
              <a:rPr lang="de-DE" sz="1800" i="1" dirty="0" smtClean="0">
                <a:solidFill>
                  <a:prstClr val="black"/>
                </a:solidFill>
              </a:rPr>
              <a:t>lernt?“</a:t>
            </a:r>
            <a:endParaRPr lang="de-DE" sz="1800" i="1" dirty="0">
              <a:solidFill>
                <a:prstClr val="black"/>
              </a:solidFill>
            </a:endParaRPr>
          </a:p>
        </p:txBody>
      </p:sp>
      <p:sp>
        <p:nvSpPr>
          <p:cNvPr id="18" name="Textfeld 17"/>
          <p:cNvSpPr txBox="1"/>
          <p:nvPr/>
        </p:nvSpPr>
        <p:spPr>
          <a:xfrm>
            <a:off x="520628" y="3140968"/>
            <a:ext cx="3782790" cy="2862322"/>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Antwort: </a:t>
            </a:r>
            <a:r>
              <a:rPr lang="de-DE" sz="1800" b="0" i="1" dirty="0" smtClean="0">
                <a:solidFill>
                  <a:prstClr val="black"/>
                </a:solidFill>
              </a:rPr>
              <a:t>(in </a:t>
            </a:r>
            <a:r>
              <a:rPr lang="de-DE" sz="1800" b="0" i="1" dirty="0" err="1" smtClean="0">
                <a:solidFill>
                  <a:schemeClr val="accent6">
                    <a:lumMod val="75000"/>
                  </a:schemeClr>
                </a:solidFill>
              </a:rPr>
              <a:t>WuR</a:t>
            </a:r>
            <a:r>
              <a:rPr lang="de-DE" sz="1800" b="0" i="1" dirty="0" smtClean="0">
                <a:solidFill>
                  <a:schemeClr val="accent6">
                    <a:lumMod val="75000"/>
                  </a:schemeClr>
                </a:solidFill>
              </a:rPr>
              <a:t> </a:t>
            </a:r>
            <a:r>
              <a:rPr lang="de-DE" sz="1800" b="0" i="1" dirty="0" smtClean="0">
                <a:solidFill>
                  <a:prstClr val="black"/>
                </a:solidFill>
              </a:rPr>
              <a:t>lernt man …)</a:t>
            </a:r>
          </a:p>
          <a:p>
            <a:pPr marL="266700" indent="-266700" algn="l" eaLnBrk="0" fontAlgn="base" hangingPunct="0">
              <a:spcBef>
                <a:spcPct val="0"/>
              </a:spcBef>
              <a:spcAft>
                <a:spcPct val="0"/>
              </a:spcAft>
              <a:buFont typeface="+mj-lt"/>
              <a:buAutoNum type="arabicPeriod"/>
            </a:pPr>
            <a:r>
              <a:rPr lang="de-DE" sz="1600" b="0" i="1" dirty="0">
                <a:solidFill>
                  <a:prstClr val="black"/>
                </a:solidFill>
              </a:rPr>
              <a:t>reflektierte Entscheidungen im Bereich des Konsums </a:t>
            </a:r>
            <a:r>
              <a:rPr lang="de-DE" sz="1600" b="0" i="1" dirty="0" smtClean="0">
                <a:solidFill>
                  <a:prstClr val="black"/>
                </a:solidFill>
              </a:rPr>
              <a:t>treffen;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den grundlegenden Aufbau von Unternehmen </a:t>
            </a:r>
            <a:r>
              <a:rPr lang="de-DE" sz="1600" b="0" i="1" dirty="0" smtClean="0">
                <a:solidFill>
                  <a:prstClr val="black"/>
                </a:solidFill>
              </a:rPr>
              <a:t>darstellen;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die rechtlichen Konsequenzen widerrechtlichen Handelns </a:t>
            </a:r>
            <a:r>
              <a:rPr lang="de-DE" sz="1600" b="0" i="1" dirty="0" smtClean="0">
                <a:solidFill>
                  <a:prstClr val="black"/>
                </a:solidFill>
              </a:rPr>
              <a:t>abschätzen;</a:t>
            </a:r>
          </a:p>
          <a:p>
            <a:pPr marL="266700" indent="-266700" algn="l" eaLnBrk="0" fontAlgn="base" hangingPunct="0">
              <a:spcBef>
                <a:spcPct val="0"/>
              </a:spcBef>
              <a:spcAft>
                <a:spcPct val="0"/>
              </a:spcAft>
              <a:buFont typeface="+mj-lt"/>
              <a:buAutoNum type="arabicPeriod"/>
              <a:tabLst>
                <a:tab pos="266700" algn="l"/>
              </a:tabLst>
            </a:pPr>
            <a:r>
              <a:rPr lang="de-DE" sz="1600" b="0" i="1" dirty="0">
                <a:solidFill>
                  <a:prstClr val="black"/>
                </a:solidFill>
              </a:rPr>
              <a:t>rechtssicher im Umgang mit Neuen </a:t>
            </a:r>
            <a:r>
              <a:rPr lang="de-DE" sz="1600" b="0" i="1" dirty="0" smtClean="0">
                <a:solidFill>
                  <a:prstClr val="black"/>
                </a:solidFill>
              </a:rPr>
              <a:t>Medien handeln; das Urheberrecht achten</a:t>
            </a:r>
            <a:endParaRPr lang="de-DE" sz="1600" b="0" i="1" dirty="0">
              <a:solidFill>
                <a:prstClr val="black"/>
              </a:solidFill>
            </a:endParaRPr>
          </a:p>
        </p:txBody>
      </p:sp>
      <p:sp>
        <p:nvSpPr>
          <p:cNvPr id="20" name="Textfeld 19"/>
          <p:cNvSpPr txBox="1"/>
          <p:nvPr/>
        </p:nvSpPr>
        <p:spPr>
          <a:xfrm>
            <a:off x="4677642" y="2132856"/>
            <a:ext cx="3782790" cy="95410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a:t>
            </a:r>
            <a:r>
              <a:rPr lang="de-DE" sz="1800" b="0" i="1" dirty="0" smtClean="0">
                <a:solidFill>
                  <a:prstClr val="black"/>
                </a:solidFill>
              </a:rPr>
              <a:t>An welchen </a:t>
            </a:r>
            <a:r>
              <a:rPr lang="de-DE" sz="1800" i="1" dirty="0" smtClean="0">
                <a:solidFill>
                  <a:schemeClr val="tx2"/>
                </a:solidFill>
              </a:rPr>
              <a:t>fachspezifischen Inhalten </a:t>
            </a:r>
            <a:r>
              <a:rPr lang="de-DE" sz="1800" b="0" i="1" dirty="0" smtClean="0">
                <a:solidFill>
                  <a:prstClr val="black"/>
                </a:solidFill>
              </a:rPr>
              <a:t>und</a:t>
            </a:r>
            <a:r>
              <a:rPr lang="de-DE" sz="1800" i="1" dirty="0" smtClean="0">
                <a:solidFill>
                  <a:prstClr val="black"/>
                </a:solidFill>
              </a:rPr>
              <a:t> in welchen Schritten </a:t>
            </a:r>
            <a:r>
              <a:rPr lang="de-DE" sz="1800" b="0" i="1" dirty="0" smtClean="0">
                <a:solidFill>
                  <a:prstClr val="black"/>
                </a:solidFill>
              </a:rPr>
              <a:t>lernt man das</a:t>
            </a:r>
            <a:r>
              <a:rPr lang="de-DE" sz="1600" b="0" i="1" dirty="0" smtClean="0">
                <a:solidFill>
                  <a:prstClr val="black"/>
                </a:solidFill>
              </a:rPr>
              <a:t>?“</a:t>
            </a:r>
            <a:endParaRPr lang="de-DE" sz="1800" i="1" dirty="0">
              <a:solidFill>
                <a:prstClr val="black"/>
              </a:solidFill>
            </a:endParaRPr>
          </a:p>
        </p:txBody>
      </p:sp>
      <p:sp>
        <p:nvSpPr>
          <p:cNvPr id="21" name="Textfeld 20"/>
          <p:cNvSpPr txBox="1"/>
          <p:nvPr/>
        </p:nvSpPr>
        <p:spPr>
          <a:xfrm>
            <a:off x="51985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6">
                    <a:lumMod val="75000"/>
                  </a:schemeClr>
                </a:solidFill>
              </a:rPr>
              <a:t>Grundlegende </a:t>
            </a:r>
            <a:r>
              <a:rPr lang="de-DE" sz="1600" b="0" i="1" dirty="0" smtClean="0">
                <a:solidFill>
                  <a:prstClr val="black"/>
                </a:solidFill>
              </a:rPr>
              <a:t>Kompetenzen</a:t>
            </a:r>
            <a:endParaRPr lang="de-DE" sz="1600" b="0" i="1" dirty="0">
              <a:solidFill>
                <a:prstClr val="black"/>
              </a:solidFill>
            </a:endParaRPr>
          </a:p>
        </p:txBody>
      </p:sp>
      <p:sp>
        <p:nvSpPr>
          <p:cNvPr id="22" name="Textfeld 21"/>
          <p:cNvSpPr txBox="1"/>
          <p:nvPr/>
        </p:nvSpPr>
        <p:spPr>
          <a:xfrm>
            <a:off x="4675067" y="3222892"/>
            <a:ext cx="2560783" cy="2652008"/>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lnSpc>
                <a:spcPts val="2000"/>
              </a:lnSpc>
              <a:spcBef>
                <a:spcPct val="0"/>
              </a:spcBef>
              <a:spcAft>
                <a:spcPct val="0"/>
              </a:spcAft>
            </a:pPr>
            <a:r>
              <a:rPr lang="de-DE" b="0" i="1" dirty="0" smtClean="0">
                <a:solidFill>
                  <a:prstClr val="black"/>
                </a:solidFill>
              </a:rPr>
              <a:t>Antwort:</a:t>
            </a:r>
            <a:r>
              <a:rPr lang="de-DE" sz="1500" b="0" i="1" dirty="0" smtClean="0">
                <a:solidFill>
                  <a:prstClr val="black"/>
                </a:solidFill>
              </a:rPr>
              <a:t> </a:t>
            </a:r>
            <a:br>
              <a:rPr lang="de-DE" sz="1500" b="0" i="1" dirty="0" smtClean="0">
                <a:solidFill>
                  <a:prstClr val="black"/>
                </a:solidFill>
              </a:rPr>
            </a:br>
            <a:r>
              <a:rPr lang="de-DE" sz="1500" b="0" i="1" dirty="0" smtClean="0">
                <a:solidFill>
                  <a:prstClr val="black"/>
                </a:solidFill>
              </a:rPr>
              <a:t>(</a:t>
            </a:r>
            <a:r>
              <a:rPr lang="de-DE" sz="1500" i="1" dirty="0" smtClean="0">
                <a:solidFill>
                  <a:prstClr val="black"/>
                </a:solidFill>
              </a:rPr>
              <a:t>Lernbereiche</a:t>
            </a:r>
            <a:r>
              <a:rPr lang="de-DE" sz="1500" b="0" i="1" dirty="0" smtClean="0">
                <a:solidFill>
                  <a:prstClr val="black"/>
                </a:solidFill>
              </a:rPr>
              <a:t>)</a:t>
            </a:r>
          </a:p>
          <a:p>
            <a:pPr marL="285750" indent="-285750" algn="l">
              <a:spcAft>
                <a:spcPts val="300"/>
              </a:spcAft>
              <a:buFont typeface="Arial" panose="020B0604020202020204" pitchFamily="34" charset="0"/>
              <a:buChar char="•"/>
            </a:pPr>
            <a:r>
              <a:rPr lang="de-DE" sz="1400" b="0" i="1" dirty="0" smtClean="0"/>
              <a:t>1: Ökonomisches </a:t>
            </a:r>
            <a:r>
              <a:rPr lang="de-DE" sz="1400" b="0" i="1" dirty="0"/>
              <a:t>Handeln im privaten </a:t>
            </a:r>
            <a:r>
              <a:rPr lang="de-DE" sz="1400" b="0" i="1" dirty="0" smtClean="0"/>
              <a:t>Haushalt</a:t>
            </a:r>
          </a:p>
          <a:p>
            <a:pPr marL="742950" lvl="1" indent="-285750">
              <a:spcAft>
                <a:spcPts val="300"/>
              </a:spcAft>
              <a:buFont typeface="Arial" panose="020B0604020202020204" pitchFamily="34" charset="0"/>
              <a:buChar char="•"/>
            </a:pPr>
            <a:r>
              <a:rPr lang="de-DE" sz="1300" b="0" i="1" dirty="0" smtClean="0"/>
              <a:t>Entscheidungen beim Konsum</a:t>
            </a:r>
          </a:p>
          <a:p>
            <a:pPr marL="742950" lvl="1" indent="-285750">
              <a:spcAft>
                <a:spcPts val="300"/>
              </a:spcAft>
              <a:buFont typeface="Arial" panose="020B0604020202020204" pitchFamily="34" charset="0"/>
              <a:buChar char="•"/>
            </a:pPr>
            <a:r>
              <a:rPr lang="de-DE" sz="1300" i="1" dirty="0" smtClean="0"/>
              <a:t>[…] Umgang mit Geld</a:t>
            </a:r>
            <a:endParaRPr lang="de-DE" sz="1300" i="1" dirty="0"/>
          </a:p>
          <a:p>
            <a:pPr marL="285750" lvl="1" indent="-285750">
              <a:spcAft>
                <a:spcPts val="300"/>
              </a:spcAft>
              <a:buFont typeface="Arial" panose="020B0604020202020204" pitchFamily="34" charset="0"/>
              <a:buChar char="•"/>
            </a:pPr>
            <a:r>
              <a:rPr lang="de-DE" sz="1400" i="1" dirty="0" smtClean="0">
                <a:solidFill>
                  <a:prstClr val="black"/>
                </a:solidFill>
                <a:latin typeface="Arial" panose="020B0604020202020204" pitchFamily="34" charset="0"/>
                <a:cs typeface="Arial" panose="020B0604020202020204" pitchFamily="34" charset="0"/>
              </a:rPr>
              <a:t>2</a:t>
            </a:r>
            <a:r>
              <a:rPr lang="de-DE" sz="1400" i="1" dirty="0">
                <a:solidFill>
                  <a:prstClr val="black"/>
                </a:solidFill>
                <a:latin typeface="Arial" panose="020B0604020202020204" pitchFamily="34" charset="0"/>
                <a:cs typeface="Arial" panose="020B0604020202020204" pitchFamily="34" charset="0"/>
              </a:rPr>
              <a:t>: Ökonomisches Handeln im </a:t>
            </a:r>
            <a:r>
              <a:rPr lang="de-DE" sz="1400" i="1" dirty="0" smtClean="0">
                <a:solidFill>
                  <a:prstClr val="black"/>
                </a:solidFill>
                <a:latin typeface="Arial" panose="020B0604020202020204" pitchFamily="34" charset="0"/>
                <a:cs typeface="Arial" panose="020B0604020202020204" pitchFamily="34" charset="0"/>
              </a:rPr>
              <a:t>Unternehmen</a:t>
            </a:r>
          </a:p>
          <a:p>
            <a:pPr marL="285750" lvl="1" indent="-285750">
              <a:spcAft>
                <a:spcPts val="300"/>
              </a:spcAft>
              <a:buFont typeface="Arial" panose="020B0604020202020204" pitchFamily="34" charset="0"/>
              <a:buChar char="•"/>
            </a:pPr>
            <a:r>
              <a:rPr lang="de-DE" sz="1400" i="1" dirty="0" smtClean="0">
                <a:solidFill>
                  <a:prstClr val="black"/>
                </a:solidFill>
                <a:latin typeface="Arial" panose="020B0604020202020204" pitchFamily="34" charset="0"/>
                <a:cs typeface="Arial" panose="020B0604020202020204" pitchFamily="34" charset="0"/>
              </a:rPr>
              <a:t>3</a:t>
            </a:r>
            <a:r>
              <a:rPr lang="de-DE" sz="1400" i="1" dirty="0">
                <a:solidFill>
                  <a:prstClr val="black"/>
                </a:solidFill>
                <a:latin typeface="Arial" panose="020B0604020202020204" pitchFamily="34" charset="0"/>
                <a:cs typeface="Arial" panose="020B0604020202020204" pitchFamily="34" charset="0"/>
              </a:rPr>
              <a:t>: Rechtlich verantwortliches </a:t>
            </a:r>
            <a:r>
              <a:rPr lang="de-DE" sz="1400" i="1" dirty="0" smtClean="0">
                <a:solidFill>
                  <a:prstClr val="black"/>
                </a:solidFill>
                <a:latin typeface="Arial" panose="020B0604020202020204" pitchFamily="34" charset="0"/>
                <a:cs typeface="Arial" panose="020B0604020202020204" pitchFamily="34" charset="0"/>
              </a:rPr>
              <a:t>Handeln</a:t>
            </a:r>
            <a:endParaRPr lang="de-DE" sz="1400" b="0" i="1" dirty="0"/>
          </a:p>
        </p:txBody>
      </p:sp>
      <p:sp>
        <p:nvSpPr>
          <p:cNvPr id="23" name="Textfeld 22"/>
          <p:cNvSpPr txBox="1"/>
          <p:nvPr/>
        </p:nvSpPr>
        <p:spPr>
          <a:xfrm>
            <a:off x="468711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4">
                    <a:lumMod val="75000"/>
                  </a:schemeClr>
                </a:solidFill>
              </a:rPr>
              <a:t>Inhaltsbezogene</a:t>
            </a:r>
            <a:r>
              <a:rPr lang="de-DE" b="0" i="1" dirty="0" smtClean="0">
                <a:solidFill>
                  <a:schemeClr val="accent4">
                    <a:lumMod val="75000"/>
                  </a:schemeClr>
                </a:solidFill>
              </a:rPr>
              <a:t> </a:t>
            </a:r>
            <a:r>
              <a:rPr lang="de-DE" sz="1600" b="0" i="1" dirty="0" smtClean="0">
                <a:solidFill>
                  <a:prstClr val="black"/>
                </a:solidFill>
              </a:rPr>
              <a:t>Kompetenzen</a:t>
            </a:r>
            <a:endParaRPr lang="de-DE" sz="1600" b="0" i="1" dirty="0">
              <a:solidFill>
                <a:prstClr val="black"/>
              </a:solidFill>
            </a:endParaRPr>
          </a:p>
        </p:txBody>
      </p:sp>
      <p:sp>
        <p:nvSpPr>
          <p:cNvPr id="24" name="Pfeil nach links 23"/>
          <p:cNvSpPr/>
          <p:nvPr/>
        </p:nvSpPr>
        <p:spPr>
          <a:xfrm rot="16200000">
            <a:off x="2263754" y="5583632"/>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links 24"/>
          <p:cNvSpPr/>
          <p:nvPr/>
        </p:nvSpPr>
        <p:spPr>
          <a:xfrm rot="16200000">
            <a:off x="6737342" y="5514094"/>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519858" y="2132905"/>
            <a:ext cx="3782790" cy="95410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kann man eigentlich </a:t>
            </a:r>
            <a:r>
              <a:rPr lang="de-DE" sz="1600" b="0" i="1" dirty="0" smtClean="0">
                <a:solidFill>
                  <a:prstClr val="black"/>
                </a:solidFill>
              </a:rPr>
              <a:t> (bis Ende Kl. 8) </a:t>
            </a:r>
            <a:r>
              <a:rPr lang="de-DE" sz="1800" i="1" dirty="0" smtClean="0">
                <a:solidFill>
                  <a:prstClr val="black"/>
                </a:solidFill>
              </a:rPr>
              <a:t>wenn man </a:t>
            </a:r>
            <a:r>
              <a:rPr lang="de-DE" sz="1800" i="1" dirty="0" smtClean="0">
                <a:solidFill>
                  <a:schemeClr val="accent6">
                    <a:lumMod val="75000"/>
                  </a:schemeClr>
                </a:solidFill>
              </a:rPr>
              <a:t>Wirtschaft und Recht </a:t>
            </a:r>
            <a:r>
              <a:rPr lang="de-DE" sz="1800" i="1" dirty="0" smtClean="0">
                <a:solidFill>
                  <a:prstClr val="black"/>
                </a:solidFill>
              </a:rPr>
              <a:t>kann?“</a:t>
            </a:r>
            <a:endParaRPr lang="de-DE" sz="1800" i="1" dirty="0">
              <a:solidFill>
                <a:prstClr val="black"/>
              </a:solidFill>
            </a:endParaRPr>
          </a:p>
        </p:txBody>
      </p:sp>
      <p:sp>
        <p:nvSpPr>
          <p:cNvPr id="14" name="Textfeld 13"/>
          <p:cNvSpPr txBox="1"/>
          <p:nvPr/>
        </p:nvSpPr>
        <p:spPr>
          <a:xfrm>
            <a:off x="505529" y="170080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 in </a:t>
            </a:r>
            <a:r>
              <a:rPr lang="de-DE" i="1" dirty="0" smtClean="0">
                <a:solidFill>
                  <a:schemeClr val="accent6">
                    <a:lumMod val="75000"/>
                  </a:schemeClr>
                </a:solidFill>
              </a:rPr>
              <a:t>Prozessen</a:t>
            </a:r>
            <a:endParaRPr lang="de-DE" i="1" dirty="0">
              <a:solidFill>
                <a:schemeClr val="accent6">
                  <a:lumMod val="75000"/>
                </a:schemeClr>
              </a:solidFill>
            </a:endParaRPr>
          </a:p>
        </p:txBody>
      </p:sp>
      <p:sp>
        <p:nvSpPr>
          <p:cNvPr id="16" name="Textfeld 15"/>
          <p:cNvSpPr txBox="1"/>
          <p:nvPr/>
        </p:nvSpPr>
        <p:spPr>
          <a:xfrm>
            <a:off x="4696323" y="170080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(b) an </a:t>
            </a:r>
            <a:r>
              <a:rPr lang="de-DE" i="1" dirty="0" smtClean="0">
                <a:solidFill>
                  <a:schemeClr val="accent4">
                    <a:lumMod val="75000"/>
                  </a:schemeClr>
                </a:solidFill>
              </a:rPr>
              <a:t>Inhalten</a:t>
            </a:r>
            <a:endParaRPr lang="de-DE" i="1" dirty="0">
              <a:solidFill>
                <a:schemeClr val="accent4">
                  <a:lumMod val="75000"/>
                </a:schemeClr>
              </a:solidFill>
            </a:endParaRPr>
          </a:p>
        </p:txBody>
      </p:sp>
      <p:sp>
        <p:nvSpPr>
          <p:cNvPr id="26" name="Textfeld 25"/>
          <p:cNvSpPr txBox="1"/>
          <p:nvPr/>
        </p:nvSpPr>
        <p:spPr>
          <a:xfrm>
            <a:off x="7357408" y="3301047"/>
            <a:ext cx="1594095" cy="214417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lnSpc>
                <a:spcPts val="2000"/>
              </a:lnSpc>
              <a:spcBef>
                <a:spcPct val="0"/>
              </a:spcBef>
              <a:spcAft>
                <a:spcPct val="0"/>
              </a:spcAft>
            </a:pPr>
            <a:r>
              <a:rPr lang="de-DE" sz="1600" b="0" i="1" dirty="0" smtClean="0">
                <a:solidFill>
                  <a:prstClr val="black"/>
                </a:solidFill>
              </a:rPr>
              <a:t>- </a:t>
            </a:r>
            <a:r>
              <a:rPr lang="de-DE" sz="1600" b="0" i="1" dirty="0">
                <a:solidFill>
                  <a:prstClr val="black"/>
                </a:solidFill>
              </a:rPr>
              <a:t>analysieren</a:t>
            </a:r>
          </a:p>
          <a:p>
            <a:pPr marL="19050" indent="-19050" algn="l" eaLnBrk="0" fontAlgn="base" hangingPunct="0">
              <a:lnSpc>
                <a:spcPts val="2000"/>
              </a:lnSpc>
              <a:spcBef>
                <a:spcPct val="0"/>
              </a:spcBef>
              <a:spcAft>
                <a:spcPct val="0"/>
              </a:spcAft>
              <a:buFontTx/>
              <a:buChar char="-"/>
            </a:pPr>
            <a:r>
              <a:rPr lang="de-DE" sz="1600" b="0" i="1" dirty="0" smtClean="0">
                <a:solidFill>
                  <a:prstClr val="black"/>
                </a:solidFill>
              </a:rPr>
              <a:t> abschätzen</a:t>
            </a:r>
          </a:p>
          <a:p>
            <a:pPr marL="19050" indent="-19050" algn="l" eaLnBrk="0" fontAlgn="base" hangingPunct="0">
              <a:lnSpc>
                <a:spcPts val="2000"/>
              </a:lnSpc>
              <a:spcBef>
                <a:spcPct val="0"/>
              </a:spcBef>
              <a:spcAft>
                <a:spcPct val="0"/>
              </a:spcAft>
              <a:buFontTx/>
              <a:buChar char="-"/>
            </a:pPr>
            <a:r>
              <a:rPr lang="de-DE" sz="1600" b="0" i="1" dirty="0">
                <a:solidFill>
                  <a:prstClr val="black"/>
                </a:solidFill>
              </a:rPr>
              <a:t> </a:t>
            </a:r>
            <a:r>
              <a:rPr lang="de-DE" sz="1600" b="0" i="1" dirty="0" smtClean="0">
                <a:solidFill>
                  <a:prstClr val="black"/>
                </a:solidFill>
              </a:rPr>
              <a:t>planen</a:t>
            </a:r>
            <a:br>
              <a:rPr lang="de-DE" sz="1600" b="0" i="1" dirty="0" smtClean="0">
                <a:solidFill>
                  <a:prstClr val="black"/>
                </a:solidFill>
              </a:rPr>
            </a:br>
            <a:r>
              <a:rPr lang="de-DE" sz="1600" b="0" i="1" dirty="0" smtClean="0">
                <a:solidFill>
                  <a:prstClr val="black"/>
                </a:solidFill>
              </a:rPr>
              <a:t>- darstellen</a:t>
            </a:r>
            <a:endParaRPr lang="de-DE" sz="1600" b="0" i="1" dirty="0">
              <a:solidFill>
                <a:prstClr val="black"/>
              </a:solidFill>
            </a:endParaRPr>
          </a:p>
          <a:p>
            <a:pPr algn="l" eaLnBrk="0" fontAlgn="base" hangingPunct="0">
              <a:lnSpc>
                <a:spcPts val="2000"/>
              </a:lnSpc>
              <a:spcBef>
                <a:spcPct val="0"/>
              </a:spcBef>
              <a:spcAft>
                <a:spcPct val="0"/>
              </a:spcAft>
            </a:pPr>
            <a:r>
              <a:rPr lang="de-DE" sz="1600" b="0" i="1" dirty="0">
                <a:solidFill>
                  <a:prstClr val="black"/>
                </a:solidFill>
              </a:rPr>
              <a:t>- anwenden</a:t>
            </a:r>
          </a:p>
          <a:p>
            <a:pPr algn="l" eaLnBrk="0" fontAlgn="base" hangingPunct="0">
              <a:lnSpc>
                <a:spcPts val="2000"/>
              </a:lnSpc>
              <a:spcBef>
                <a:spcPct val="0"/>
              </a:spcBef>
              <a:spcAft>
                <a:spcPct val="0"/>
              </a:spcAft>
            </a:pPr>
            <a:r>
              <a:rPr lang="de-DE" sz="1600" b="0" i="1" dirty="0">
                <a:solidFill>
                  <a:prstClr val="black"/>
                </a:solidFill>
              </a:rPr>
              <a:t>- diskutieren</a:t>
            </a:r>
          </a:p>
          <a:p>
            <a:pPr algn="l" eaLnBrk="0" fontAlgn="base" hangingPunct="0">
              <a:lnSpc>
                <a:spcPts val="2000"/>
              </a:lnSpc>
              <a:spcBef>
                <a:spcPct val="0"/>
              </a:spcBef>
              <a:spcAft>
                <a:spcPct val="0"/>
              </a:spcAft>
            </a:pPr>
            <a:r>
              <a:rPr lang="de-DE" sz="1600" b="0" i="1" dirty="0">
                <a:solidFill>
                  <a:prstClr val="black"/>
                </a:solidFill>
              </a:rPr>
              <a:t>- begründen</a:t>
            </a:r>
          </a:p>
          <a:p>
            <a:pPr algn="l" eaLnBrk="0" fontAlgn="base" hangingPunct="0">
              <a:lnSpc>
                <a:spcPts val="2000"/>
              </a:lnSpc>
              <a:spcBef>
                <a:spcPct val="0"/>
              </a:spcBef>
              <a:spcAft>
                <a:spcPct val="0"/>
              </a:spcAft>
            </a:pPr>
            <a:r>
              <a:rPr lang="de-DE" sz="1600" b="0" i="1" dirty="0">
                <a:solidFill>
                  <a:prstClr val="black"/>
                </a:solidFill>
              </a:rPr>
              <a:t>- ...</a:t>
            </a:r>
          </a:p>
        </p:txBody>
      </p:sp>
      <p:sp>
        <p:nvSpPr>
          <p:cNvPr id="28" name="Ellipse 27"/>
          <p:cNvSpPr/>
          <p:nvPr/>
        </p:nvSpPr>
        <p:spPr>
          <a:xfrm>
            <a:off x="7056848" y="3201554"/>
            <a:ext cx="414082" cy="41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a:t>
            </a:r>
            <a:endParaRPr lang="de-DE" b="1" dirty="0"/>
          </a:p>
        </p:txBody>
      </p:sp>
      <p:sp>
        <p:nvSpPr>
          <p:cNvPr id="29" name="Ellipse 28"/>
          <p:cNvSpPr/>
          <p:nvPr/>
        </p:nvSpPr>
        <p:spPr>
          <a:xfrm rot="20634902">
            <a:off x="7067348" y="5240539"/>
            <a:ext cx="1729951" cy="627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smtClean="0">
                <a:solidFill>
                  <a:schemeClr val="tx1"/>
                </a:solidFill>
              </a:rPr>
              <a:t>Operatoren</a:t>
            </a:r>
            <a:endParaRPr lang="de-DE" sz="1700" b="1" dirty="0">
              <a:solidFill>
                <a:schemeClr val="tx1"/>
              </a:solidFill>
            </a:endParaRPr>
          </a:p>
        </p:txBody>
      </p:sp>
    </p:spTree>
    <p:extLst>
      <p:ext uri="{BB962C8B-B14F-4D97-AF65-F5344CB8AC3E}">
        <p14:creationId xmlns:p14="http://schemas.microsoft.com/office/powerpoint/2010/main" val="292688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2" presetClass="entr" presetSubtype="2" fill="hold" grpId="0" nodeType="withEffect">
                                  <p:stCondLst>
                                    <p:cond delay="75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3" grpId="0" animBg="1"/>
      <p:bldP spid="24" grpId="0" animBg="1"/>
      <p:bldP spid="25" grpId="0" animBg="1"/>
      <p:bldP spid="27" grpId="0" animBg="1"/>
      <p:bldP spid="14" grpId="0" animBg="1"/>
      <p:bldP spid="16" grpId="0" animBg="1"/>
      <p:bldP spid="26"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p:cNvSpPr txBox="1"/>
          <p:nvPr/>
        </p:nvSpPr>
        <p:spPr>
          <a:xfrm>
            <a:off x="7020272" y="3795282"/>
            <a:ext cx="1594095" cy="1887696"/>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lnSpc>
                <a:spcPts val="2000"/>
              </a:lnSpc>
              <a:spcBef>
                <a:spcPct val="0"/>
              </a:spcBef>
              <a:spcAft>
                <a:spcPct val="0"/>
              </a:spcAft>
            </a:pPr>
            <a:r>
              <a:rPr lang="de-DE" sz="1600" b="0" i="1" dirty="0" smtClean="0">
                <a:solidFill>
                  <a:prstClr val="black"/>
                </a:solidFill>
              </a:rPr>
              <a:t>- analysieren</a:t>
            </a:r>
          </a:p>
          <a:p>
            <a:pPr algn="l" eaLnBrk="0" fontAlgn="base" hangingPunct="0">
              <a:lnSpc>
                <a:spcPts val="2000"/>
              </a:lnSpc>
              <a:spcBef>
                <a:spcPct val="0"/>
              </a:spcBef>
              <a:spcAft>
                <a:spcPct val="0"/>
              </a:spcAft>
            </a:pPr>
            <a:r>
              <a:rPr lang="de-DE" sz="1600" b="0" i="1" dirty="0" smtClean="0">
                <a:solidFill>
                  <a:prstClr val="black"/>
                </a:solidFill>
              </a:rPr>
              <a:t>- recherchieren</a:t>
            </a:r>
          </a:p>
          <a:p>
            <a:pPr algn="l" eaLnBrk="0" fontAlgn="base" hangingPunct="0">
              <a:lnSpc>
                <a:spcPts val="2000"/>
              </a:lnSpc>
              <a:spcBef>
                <a:spcPct val="0"/>
              </a:spcBef>
              <a:spcAft>
                <a:spcPct val="0"/>
              </a:spcAft>
            </a:pPr>
            <a:r>
              <a:rPr lang="de-DE" sz="1600" b="0" i="1" dirty="0" smtClean="0">
                <a:solidFill>
                  <a:prstClr val="black"/>
                </a:solidFill>
              </a:rPr>
              <a:t>- anwenden</a:t>
            </a:r>
          </a:p>
          <a:p>
            <a:pPr algn="l" eaLnBrk="0" fontAlgn="base" hangingPunct="0">
              <a:lnSpc>
                <a:spcPts val="2000"/>
              </a:lnSpc>
              <a:spcBef>
                <a:spcPct val="0"/>
              </a:spcBef>
              <a:spcAft>
                <a:spcPct val="0"/>
              </a:spcAft>
            </a:pPr>
            <a:r>
              <a:rPr lang="de-DE" sz="1600" b="0" i="1" dirty="0" smtClean="0"/>
              <a:t>- entwerfen</a:t>
            </a:r>
          </a:p>
          <a:p>
            <a:pPr algn="l" eaLnBrk="0" fontAlgn="base" hangingPunct="0">
              <a:lnSpc>
                <a:spcPts val="2000"/>
              </a:lnSpc>
              <a:spcBef>
                <a:spcPct val="0"/>
              </a:spcBef>
              <a:spcAft>
                <a:spcPct val="0"/>
              </a:spcAft>
            </a:pPr>
            <a:r>
              <a:rPr lang="de-DE" sz="1600" b="0" i="1" dirty="0" smtClean="0"/>
              <a:t>- diskutieren</a:t>
            </a:r>
          </a:p>
          <a:p>
            <a:pPr algn="l" eaLnBrk="0" fontAlgn="base" hangingPunct="0">
              <a:lnSpc>
                <a:spcPts val="2000"/>
              </a:lnSpc>
              <a:spcBef>
                <a:spcPct val="0"/>
              </a:spcBef>
              <a:spcAft>
                <a:spcPct val="0"/>
              </a:spcAft>
            </a:pPr>
            <a:r>
              <a:rPr lang="de-DE" sz="1600" b="0" i="1" dirty="0" smtClean="0"/>
              <a:t>- begründen</a:t>
            </a:r>
          </a:p>
          <a:p>
            <a:pPr algn="l" eaLnBrk="0" fontAlgn="base" hangingPunct="0">
              <a:lnSpc>
                <a:spcPts val="2000"/>
              </a:lnSpc>
              <a:spcBef>
                <a:spcPct val="0"/>
              </a:spcBef>
              <a:spcAft>
                <a:spcPct val="0"/>
              </a:spcAft>
            </a:pPr>
            <a:r>
              <a:rPr lang="de-DE" sz="1600" b="0" i="1" dirty="0" smtClean="0"/>
              <a:t>- ...</a:t>
            </a:r>
            <a:endParaRPr lang="de-DE" sz="1600" b="0" i="1" dirty="0"/>
          </a:p>
        </p:txBody>
      </p:sp>
      <p:graphicFrame>
        <p:nvGraphicFramePr>
          <p:cNvPr id="6146" name="Object 7"/>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35871"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830997"/>
          </a:xfrm>
          <a:prstGeom prst="rect">
            <a:avLst/>
          </a:prstGeom>
          <a:noFill/>
        </p:spPr>
        <p:txBody>
          <a:bodyPr wrap="square" rtlCol="0">
            <a:spAutoFit/>
          </a:bodyPr>
          <a:lstStyle/>
          <a:p>
            <a:r>
              <a:rPr lang="de-DE" sz="2400" dirty="0"/>
              <a:t>3</a:t>
            </a:r>
            <a:r>
              <a:rPr lang="de-DE" sz="2400" dirty="0" smtClean="0"/>
              <a:t>. Zuletzt: Die „</a:t>
            </a:r>
            <a:r>
              <a:rPr lang="de-DE" sz="2400" b="1" dirty="0" smtClean="0"/>
              <a:t>Grundlegenden </a:t>
            </a:r>
            <a:r>
              <a:rPr lang="de-DE" sz="2400" b="1" dirty="0"/>
              <a:t>Kompetenzen zum Ende der Jahrgangsstufe </a:t>
            </a:r>
            <a:r>
              <a:rPr lang="de-DE" sz="2400" b="1" dirty="0" smtClean="0"/>
              <a:t>7“</a:t>
            </a:r>
            <a:endParaRPr lang="de-DE" sz="2400" dirty="0"/>
          </a:p>
        </p:txBody>
      </p:sp>
      <p:sp>
        <p:nvSpPr>
          <p:cNvPr id="13" name="Abgerundetes Rechteck 12"/>
          <p:cNvSpPr/>
          <p:nvPr/>
        </p:nvSpPr>
        <p:spPr>
          <a:xfrm>
            <a:off x="1907704" y="1484784"/>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eaLnBrk="0" fontAlgn="base" hangingPunct="0">
              <a:spcBef>
                <a:spcPct val="0"/>
              </a:spcBef>
              <a:buSzPct val="150000"/>
            </a:pPr>
            <a:r>
              <a:rPr lang="de-DE" sz="2000" b="1" dirty="0" smtClean="0">
                <a:solidFill>
                  <a:prstClr val="black"/>
                </a:solidFill>
                <a:latin typeface="Arial" charset="0"/>
                <a:cs typeface="Arial" charset="0"/>
              </a:rPr>
              <a:t>Kompetenzen werden erworben …</a:t>
            </a:r>
            <a:endParaRPr lang="de-DE" sz="2000" dirty="0">
              <a:solidFill>
                <a:prstClr val="black"/>
              </a:solidFill>
              <a:latin typeface="Arial" charset="0"/>
              <a:cs typeface="Arial" charset="0"/>
            </a:endParaRPr>
          </a:p>
        </p:txBody>
      </p:sp>
      <p:sp>
        <p:nvSpPr>
          <p:cNvPr id="14" name="Textfeld 13"/>
          <p:cNvSpPr txBox="1"/>
          <p:nvPr/>
        </p:nvSpPr>
        <p:spPr>
          <a:xfrm>
            <a:off x="505529" y="2276872"/>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 in </a:t>
            </a:r>
            <a:r>
              <a:rPr lang="de-DE" i="1" dirty="0" smtClean="0">
                <a:solidFill>
                  <a:schemeClr val="accent6">
                    <a:lumMod val="75000"/>
                  </a:schemeClr>
                </a:solidFill>
              </a:rPr>
              <a:t>Prozessen</a:t>
            </a:r>
            <a:endParaRPr lang="de-DE" i="1" dirty="0">
              <a:solidFill>
                <a:schemeClr val="accent6">
                  <a:lumMod val="75000"/>
                </a:schemeClr>
              </a:solidFill>
            </a:endParaRPr>
          </a:p>
        </p:txBody>
      </p:sp>
      <p:sp>
        <p:nvSpPr>
          <p:cNvPr id="16" name="Textfeld 15"/>
          <p:cNvSpPr txBox="1"/>
          <p:nvPr/>
        </p:nvSpPr>
        <p:spPr>
          <a:xfrm>
            <a:off x="4696323" y="2276872"/>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(b) an </a:t>
            </a:r>
            <a:r>
              <a:rPr lang="de-DE" i="1" dirty="0" smtClean="0">
                <a:solidFill>
                  <a:schemeClr val="accent4">
                    <a:lumMod val="75000"/>
                  </a:schemeClr>
                </a:solidFill>
              </a:rPr>
              <a:t>Inhalten</a:t>
            </a:r>
            <a:endParaRPr lang="de-DE" i="1" dirty="0">
              <a:solidFill>
                <a:schemeClr val="accent4">
                  <a:lumMod val="75000"/>
                </a:schemeClr>
              </a:solidFill>
            </a:endParaRPr>
          </a:p>
        </p:txBody>
      </p:sp>
      <p:sp>
        <p:nvSpPr>
          <p:cNvPr id="17" name="Textfeld 16"/>
          <p:cNvSpPr txBox="1"/>
          <p:nvPr/>
        </p:nvSpPr>
        <p:spPr>
          <a:xfrm>
            <a:off x="510382" y="2724307"/>
            <a:ext cx="3782790" cy="92333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lernt man </a:t>
            </a:r>
            <a:r>
              <a:rPr lang="de-DE" sz="1600" b="0" i="1" dirty="0" smtClean="0">
                <a:solidFill>
                  <a:prstClr val="black"/>
                </a:solidFill>
              </a:rPr>
              <a:t>– durchgängig, themenübergreifend, fortlaufend … </a:t>
            </a:r>
            <a:br>
              <a:rPr lang="de-DE" sz="1600" b="0" i="1" dirty="0" smtClean="0">
                <a:solidFill>
                  <a:prstClr val="black"/>
                </a:solidFill>
              </a:rPr>
            </a:br>
            <a:r>
              <a:rPr lang="de-DE" sz="1600" b="0" i="1" dirty="0" smtClean="0">
                <a:solidFill>
                  <a:prstClr val="black"/>
                </a:solidFill>
              </a:rPr>
              <a:t>- </a:t>
            </a:r>
            <a:r>
              <a:rPr lang="de-DE" sz="1800" i="1" dirty="0" smtClean="0">
                <a:solidFill>
                  <a:prstClr val="black"/>
                </a:solidFill>
              </a:rPr>
              <a:t>wenn man </a:t>
            </a:r>
            <a:r>
              <a:rPr lang="de-DE" sz="1800" i="1" dirty="0" smtClean="0">
                <a:solidFill>
                  <a:schemeClr val="accent6">
                    <a:lumMod val="75000"/>
                  </a:schemeClr>
                </a:solidFill>
              </a:rPr>
              <a:t>Kunst </a:t>
            </a:r>
            <a:r>
              <a:rPr lang="de-DE" sz="1800" i="1" dirty="0" smtClean="0">
                <a:solidFill>
                  <a:prstClr val="black"/>
                </a:solidFill>
              </a:rPr>
              <a:t>lernt?“</a:t>
            </a:r>
            <a:endParaRPr lang="de-DE" sz="1800" i="1" dirty="0">
              <a:solidFill>
                <a:prstClr val="black"/>
              </a:solidFill>
            </a:endParaRPr>
          </a:p>
        </p:txBody>
      </p:sp>
      <p:sp>
        <p:nvSpPr>
          <p:cNvPr id="18" name="Textfeld 17"/>
          <p:cNvSpPr txBox="1"/>
          <p:nvPr/>
        </p:nvSpPr>
        <p:spPr>
          <a:xfrm>
            <a:off x="494277" y="3660701"/>
            <a:ext cx="3782790" cy="2123658"/>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Antwort: </a:t>
            </a:r>
            <a:r>
              <a:rPr lang="de-DE" sz="1800" b="0" i="1" dirty="0" smtClean="0">
                <a:solidFill>
                  <a:prstClr val="black"/>
                </a:solidFill>
              </a:rPr>
              <a:t>(in </a:t>
            </a:r>
            <a:r>
              <a:rPr lang="de-DE" sz="1800" b="0" i="1" dirty="0" smtClean="0">
                <a:solidFill>
                  <a:schemeClr val="accent6">
                    <a:lumMod val="75000"/>
                  </a:schemeClr>
                </a:solidFill>
              </a:rPr>
              <a:t>Kunst </a:t>
            </a:r>
            <a:r>
              <a:rPr lang="de-DE" sz="1800" b="0" i="1" dirty="0" smtClean="0">
                <a:solidFill>
                  <a:prstClr val="black"/>
                </a:solidFill>
              </a:rPr>
              <a:t>lernt man …)</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Kunstwerken Anregungen für die eigene Gestaltung entnehmen</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Wahrnehmung analysieren</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Gestaltungsideen umsetzen</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Kunstwerke deuten</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Gestaltungsabsichten erläutern</a:t>
            </a:r>
          </a:p>
          <a:p>
            <a:pPr marL="342900" indent="-342900" algn="l" eaLnBrk="0" fontAlgn="base" hangingPunct="0">
              <a:spcBef>
                <a:spcPct val="0"/>
              </a:spcBef>
              <a:spcAft>
                <a:spcPct val="0"/>
              </a:spcAft>
              <a:buFont typeface="+mj-lt"/>
              <a:buAutoNum type="arabicPeriod"/>
            </a:pPr>
            <a:r>
              <a:rPr lang="de-DE" sz="1600" b="0" i="1" dirty="0" smtClean="0">
                <a:solidFill>
                  <a:prstClr val="black"/>
                </a:solidFill>
              </a:rPr>
              <a:t>Bildwirkungen analysieren</a:t>
            </a:r>
            <a:endParaRPr lang="de-DE" sz="1600" b="0" i="1" dirty="0">
              <a:solidFill>
                <a:prstClr val="black"/>
              </a:solidFill>
            </a:endParaRPr>
          </a:p>
        </p:txBody>
      </p:sp>
      <p:sp>
        <p:nvSpPr>
          <p:cNvPr id="20" name="Textfeld 19"/>
          <p:cNvSpPr txBox="1"/>
          <p:nvPr/>
        </p:nvSpPr>
        <p:spPr>
          <a:xfrm>
            <a:off x="4677642" y="2708920"/>
            <a:ext cx="3782790" cy="95410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a:t>
            </a:r>
            <a:r>
              <a:rPr lang="de-DE" sz="1800" b="0" i="1" dirty="0" smtClean="0">
                <a:solidFill>
                  <a:prstClr val="black"/>
                </a:solidFill>
              </a:rPr>
              <a:t>An welchen </a:t>
            </a:r>
            <a:r>
              <a:rPr lang="de-DE" sz="1800" i="1" dirty="0" smtClean="0">
                <a:solidFill>
                  <a:schemeClr val="tx2"/>
                </a:solidFill>
              </a:rPr>
              <a:t>fachspezifischen Inhalten </a:t>
            </a:r>
            <a:r>
              <a:rPr lang="de-DE" sz="1800" b="0" i="1" dirty="0" smtClean="0">
                <a:solidFill>
                  <a:prstClr val="black"/>
                </a:solidFill>
              </a:rPr>
              <a:t>und</a:t>
            </a:r>
            <a:r>
              <a:rPr lang="de-DE" sz="1800" i="1" dirty="0" smtClean="0">
                <a:solidFill>
                  <a:prstClr val="black"/>
                </a:solidFill>
              </a:rPr>
              <a:t> in welchen Schritten </a:t>
            </a:r>
            <a:r>
              <a:rPr lang="de-DE" sz="1800" b="0" i="1" dirty="0" smtClean="0">
                <a:solidFill>
                  <a:prstClr val="black"/>
                </a:solidFill>
              </a:rPr>
              <a:t>lernt man das</a:t>
            </a:r>
            <a:r>
              <a:rPr lang="de-DE" sz="1600" b="0" i="1" dirty="0" smtClean="0">
                <a:solidFill>
                  <a:prstClr val="black"/>
                </a:solidFill>
              </a:rPr>
              <a:t>?“</a:t>
            </a:r>
            <a:endParaRPr lang="de-DE" sz="1800" i="1" dirty="0">
              <a:solidFill>
                <a:prstClr val="black"/>
              </a:solidFill>
            </a:endParaRPr>
          </a:p>
        </p:txBody>
      </p:sp>
      <p:sp>
        <p:nvSpPr>
          <p:cNvPr id="21" name="Textfeld 20"/>
          <p:cNvSpPr txBox="1"/>
          <p:nvPr/>
        </p:nvSpPr>
        <p:spPr>
          <a:xfrm>
            <a:off x="51985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6">
                    <a:lumMod val="75000"/>
                  </a:schemeClr>
                </a:solidFill>
              </a:rPr>
              <a:t>Grundlegende </a:t>
            </a:r>
            <a:r>
              <a:rPr lang="de-DE" sz="1600" b="0" i="1" dirty="0" smtClean="0">
                <a:solidFill>
                  <a:prstClr val="black"/>
                </a:solidFill>
              </a:rPr>
              <a:t>Kompetenzen</a:t>
            </a:r>
            <a:endParaRPr lang="de-DE" sz="1600" b="0" i="1" dirty="0">
              <a:solidFill>
                <a:prstClr val="black"/>
              </a:solidFill>
            </a:endParaRPr>
          </a:p>
        </p:txBody>
      </p:sp>
      <p:sp>
        <p:nvSpPr>
          <p:cNvPr id="22" name="Textfeld 21"/>
          <p:cNvSpPr txBox="1"/>
          <p:nvPr/>
        </p:nvSpPr>
        <p:spPr>
          <a:xfrm>
            <a:off x="4568582" y="3652913"/>
            <a:ext cx="2342671" cy="2144177"/>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lnSpc>
                <a:spcPts val="2000"/>
              </a:lnSpc>
              <a:spcBef>
                <a:spcPct val="0"/>
              </a:spcBef>
              <a:spcAft>
                <a:spcPct val="0"/>
              </a:spcAft>
            </a:pPr>
            <a:r>
              <a:rPr lang="de-DE" b="0" i="1" dirty="0" smtClean="0">
                <a:solidFill>
                  <a:prstClr val="black"/>
                </a:solidFill>
              </a:rPr>
              <a:t>Antwort:</a:t>
            </a:r>
            <a:r>
              <a:rPr lang="de-DE" sz="1500" b="0" i="1" dirty="0" smtClean="0">
                <a:solidFill>
                  <a:prstClr val="black"/>
                </a:solidFill>
              </a:rPr>
              <a:t> </a:t>
            </a:r>
            <a:br>
              <a:rPr lang="de-DE" sz="1500" b="0" i="1" dirty="0" smtClean="0">
                <a:solidFill>
                  <a:prstClr val="black"/>
                </a:solidFill>
              </a:rPr>
            </a:br>
            <a:r>
              <a:rPr lang="de-DE" sz="1500" b="0" i="1" dirty="0" smtClean="0">
                <a:solidFill>
                  <a:prstClr val="black"/>
                </a:solidFill>
              </a:rPr>
              <a:t>(</a:t>
            </a:r>
            <a:r>
              <a:rPr lang="de-DE" sz="1500" i="1" dirty="0" smtClean="0">
                <a:solidFill>
                  <a:prstClr val="black"/>
                </a:solidFill>
              </a:rPr>
              <a:t>Gegenstandsbereiche</a:t>
            </a:r>
            <a:r>
              <a:rPr lang="de-DE" sz="1500" b="0" i="1" dirty="0" smtClean="0">
                <a:solidFill>
                  <a:prstClr val="black"/>
                </a:solidFill>
              </a:rPr>
              <a:t>)</a:t>
            </a:r>
          </a:p>
          <a:p>
            <a:pPr marL="342900" indent="-342900" algn="l">
              <a:lnSpc>
                <a:spcPts val="2000"/>
              </a:lnSpc>
              <a:buFont typeface="+mj-lt"/>
              <a:buAutoNum type="arabicPeriod"/>
            </a:pPr>
            <a:r>
              <a:rPr lang="de-DE" sz="1500" b="0" i="1" dirty="0" smtClean="0"/>
              <a:t>Bildende Kunst</a:t>
            </a:r>
          </a:p>
          <a:p>
            <a:pPr marL="342900" indent="-342900" algn="l">
              <a:lnSpc>
                <a:spcPts val="2000"/>
              </a:lnSpc>
              <a:buFont typeface="+mj-lt"/>
              <a:buAutoNum type="arabicPeriod"/>
            </a:pPr>
            <a:r>
              <a:rPr lang="de-DE" sz="1500" b="0" i="1" dirty="0" smtClean="0"/>
              <a:t>Gestaltete Umwelt</a:t>
            </a:r>
          </a:p>
          <a:p>
            <a:pPr marL="342900" indent="-342900" algn="l">
              <a:lnSpc>
                <a:spcPts val="2000"/>
              </a:lnSpc>
              <a:buFont typeface="+mj-lt"/>
              <a:buAutoNum type="arabicPeriod"/>
            </a:pPr>
            <a:r>
              <a:rPr lang="de-DE" sz="1500" b="0" i="1" dirty="0" smtClean="0"/>
              <a:t>Visuelle Medien</a:t>
            </a:r>
          </a:p>
          <a:p>
            <a:pPr marL="342900" indent="-342900" algn="l">
              <a:lnSpc>
                <a:spcPts val="2000"/>
              </a:lnSpc>
              <a:buFont typeface="+mj-lt"/>
              <a:buAutoNum type="arabicPeriod"/>
            </a:pPr>
            <a:r>
              <a:rPr lang="de-DE" sz="1500" b="0" i="1" dirty="0" smtClean="0"/>
              <a:t>Erfahrungswelten</a:t>
            </a:r>
          </a:p>
          <a:p>
            <a:pPr marL="342900" indent="-342900" algn="l">
              <a:lnSpc>
                <a:spcPts val="2000"/>
              </a:lnSpc>
              <a:buFont typeface="+mj-lt"/>
              <a:buAutoNum type="arabicPeriod"/>
            </a:pPr>
            <a:r>
              <a:rPr lang="de-DE" sz="1500" b="0" i="1" dirty="0" smtClean="0"/>
              <a:t>Fantasiewelten</a:t>
            </a:r>
            <a:endParaRPr lang="de-DE" sz="1500" b="0" i="1" dirty="0"/>
          </a:p>
        </p:txBody>
      </p:sp>
      <p:sp>
        <p:nvSpPr>
          <p:cNvPr id="23" name="Textfeld 22"/>
          <p:cNvSpPr txBox="1"/>
          <p:nvPr/>
        </p:nvSpPr>
        <p:spPr>
          <a:xfrm>
            <a:off x="4687119" y="5981218"/>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4">
                    <a:lumMod val="75000"/>
                  </a:schemeClr>
                </a:solidFill>
              </a:rPr>
              <a:t>Inhaltsbezogene</a:t>
            </a:r>
            <a:r>
              <a:rPr lang="de-DE" b="0" i="1" dirty="0" smtClean="0">
                <a:solidFill>
                  <a:schemeClr val="accent4">
                    <a:lumMod val="75000"/>
                  </a:schemeClr>
                </a:solidFill>
              </a:rPr>
              <a:t> </a:t>
            </a:r>
            <a:r>
              <a:rPr lang="de-DE" sz="1600" b="0" i="1" dirty="0" smtClean="0">
                <a:solidFill>
                  <a:prstClr val="black"/>
                </a:solidFill>
              </a:rPr>
              <a:t>Kompetenzen</a:t>
            </a:r>
            <a:endParaRPr lang="de-DE" sz="1600" b="0" i="1" dirty="0">
              <a:solidFill>
                <a:prstClr val="black"/>
              </a:solidFill>
            </a:endParaRPr>
          </a:p>
        </p:txBody>
      </p:sp>
      <p:sp>
        <p:nvSpPr>
          <p:cNvPr id="24" name="Pfeil nach links 23"/>
          <p:cNvSpPr/>
          <p:nvPr/>
        </p:nvSpPr>
        <p:spPr>
          <a:xfrm rot="16200000">
            <a:off x="2263754" y="5583632"/>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links 24"/>
          <p:cNvSpPr/>
          <p:nvPr/>
        </p:nvSpPr>
        <p:spPr>
          <a:xfrm rot="16200000">
            <a:off x="6737342" y="5514094"/>
            <a:ext cx="294999" cy="594247"/>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494277" y="2708920"/>
            <a:ext cx="3782790" cy="90000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dirty="0">
                <a:solidFill>
                  <a:prstClr val="black"/>
                </a:solidFill>
              </a:rPr>
              <a:t> </a:t>
            </a:r>
            <a:r>
              <a:rPr lang="de-DE" sz="1800" i="1" dirty="0" smtClean="0">
                <a:solidFill>
                  <a:prstClr val="black"/>
                </a:solidFill>
              </a:rPr>
              <a:t>„Was kann man eigentlich </a:t>
            </a:r>
            <a:r>
              <a:rPr lang="de-DE" sz="1600" b="0" i="1" dirty="0" smtClean="0">
                <a:solidFill>
                  <a:prstClr val="black"/>
                </a:solidFill>
              </a:rPr>
              <a:t> </a:t>
            </a:r>
            <a:r>
              <a:rPr lang="de-DE" sz="1800" i="1" dirty="0" smtClean="0">
                <a:solidFill>
                  <a:prstClr val="black"/>
                </a:solidFill>
              </a:rPr>
              <a:t>wenn man </a:t>
            </a:r>
            <a:r>
              <a:rPr lang="de-DE" sz="1800" i="1" dirty="0" smtClean="0">
                <a:solidFill>
                  <a:schemeClr val="accent6">
                    <a:lumMod val="75000"/>
                  </a:schemeClr>
                </a:solidFill>
              </a:rPr>
              <a:t>Kunst </a:t>
            </a:r>
            <a:r>
              <a:rPr lang="de-DE" sz="1800" i="1" dirty="0" smtClean="0">
                <a:solidFill>
                  <a:prstClr val="black"/>
                </a:solidFill>
              </a:rPr>
              <a:t>kann?“</a:t>
            </a:r>
            <a:endParaRPr lang="de-DE" sz="1800" i="1" dirty="0">
              <a:solidFill>
                <a:prstClr val="black"/>
              </a:solidFill>
            </a:endParaRPr>
          </a:p>
        </p:txBody>
      </p:sp>
      <p:sp>
        <p:nvSpPr>
          <p:cNvPr id="2" name="Ellipse 1"/>
          <p:cNvSpPr/>
          <p:nvPr/>
        </p:nvSpPr>
        <p:spPr>
          <a:xfrm>
            <a:off x="6740145" y="3832882"/>
            <a:ext cx="342216" cy="344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a:t>
            </a:r>
            <a:endParaRPr lang="de-DE" b="1" dirty="0"/>
          </a:p>
        </p:txBody>
      </p:sp>
      <p:sp>
        <p:nvSpPr>
          <p:cNvPr id="28" name="Ellipse 27"/>
          <p:cNvSpPr/>
          <p:nvPr/>
        </p:nvSpPr>
        <p:spPr>
          <a:xfrm rot="20634902">
            <a:off x="7109478" y="5538700"/>
            <a:ext cx="1584176" cy="344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Operatoren</a:t>
            </a:r>
            <a:endParaRPr lang="de-DE" sz="4000" b="1" dirty="0">
              <a:solidFill>
                <a:schemeClr val="tx1"/>
              </a:solidFill>
            </a:endParaRPr>
          </a:p>
        </p:txBody>
      </p:sp>
    </p:spTree>
    <p:extLst>
      <p:ext uri="{BB962C8B-B14F-4D97-AF65-F5344CB8AC3E}">
        <p14:creationId xmlns:p14="http://schemas.microsoft.com/office/powerpoint/2010/main" val="316218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graphicFrame>
        <p:nvGraphicFramePr>
          <p:cNvPr id="5122" name="Object 2"/>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36895"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 name="Textfeld 1"/>
          <p:cNvSpPr txBox="1"/>
          <p:nvPr/>
        </p:nvSpPr>
        <p:spPr>
          <a:xfrm>
            <a:off x="326034" y="836712"/>
            <a:ext cx="1509662" cy="646331"/>
          </a:xfrm>
          <a:prstGeom prst="rect">
            <a:avLst/>
          </a:prstGeom>
          <a:noFill/>
        </p:spPr>
        <p:txBody>
          <a:bodyPr wrap="square" rtlCol="0">
            <a:spAutoFit/>
          </a:bodyPr>
          <a:lstStyle/>
          <a:p>
            <a:r>
              <a:rPr lang="de-DE" sz="3600" dirty="0" smtClean="0">
                <a:solidFill>
                  <a:schemeClr val="accent6">
                    <a:lumMod val="75000"/>
                  </a:schemeClr>
                </a:solidFill>
              </a:rPr>
              <a:t>2016:</a:t>
            </a:r>
            <a:endParaRPr lang="de-DE" sz="3600" dirty="0">
              <a:solidFill>
                <a:schemeClr val="accent6">
                  <a:lumMod val="75000"/>
                </a:schemeClr>
              </a:solidFill>
            </a:endParaRPr>
          </a:p>
        </p:txBody>
      </p:sp>
      <p:cxnSp>
        <p:nvCxnSpPr>
          <p:cNvPr id="16" name="Gerade Verbindung 15"/>
          <p:cNvCxnSpPr/>
          <p:nvPr/>
        </p:nvCxnSpPr>
        <p:spPr>
          <a:xfrm>
            <a:off x="395288" y="1628800"/>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691680" y="975211"/>
            <a:ext cx="6840760" cy="461665"/>
          </a:xfrm>
          <a:prstGeom prst="rect">
            <a:avLst/>
          </a:prstGeom>
          <a:noFill/>
        </p:spPr>
        <p:txBody>
          <a:bodyPr wrap="square" rtlCol="0">
            <a:spAutoFit/>
          </a:bodyPr>
          <a:lstStyle/>
          <a:p>
            <a:r>
              <a:rPr lang="de-DE" sz="2400" dirty="0" smtClean="0"/>
              <a:t>Unterscheidung zwischen  </a:t>
            </a:r>
            <a:r>
              <a:rPr lang="de-DE" sz="2400" b="1" dirty="0" smtClean="0">
                <a:solidFill>
                  <a:schemeClr val="accent6">
                    <a:lumMod val="75000"/>
                  </a:schemeClr>
                </a:solidFill>
              </a:rPr>
              <a:t>Prozess</a:t>
            </a:r>
            <a:r>
              <a:rPr lang="de-DE" sz="2400" dirty="0" smtClean="0"/>
              <a:t> und </a:t>
            </a:r>
            <a:r>
              <a:rPr lang="de-DE" sz="2400" b="1" dirty="0" smtClean="0">
                <a:solidFill>
                  <a:schemeClr val="accent4">
                    <a:lumMod val="75000"/>
                  </a:schemeClr>
                </a:solidFill>
              </a:rPr>
              <a:t>Inhalt </a:t>
            </a:r>
            <a:endParaRPr lang="de-DE" sz="2400" b="1" dirty="0">
              <a:solidFill>
                <a:schemeClr val="accent4">
                  <a:lumMod val="75000"/>
                </a:schemeClr>
              </a:solidFill>
            </a:endParaRPr>
          </a:p>
        </p:txBody>
      </p:sp>
      <p:sp>
        <p:nvSpPr>
          <p:cNvPr id="14" name="Abgerundetes Rechteck 13"/>
          <p:cNvSpPr/>
          <p:nvPr/>
        </p:nvSpPr>
        <p:spPr>
          <a:xfrm>
            <a:off x="1907704" y="1700808"/>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eaLnBrk="0" fontAlgn="base" hangingPunct="0">
              <a:spcBef>
                <a:spcPct val="0"/>
              </a:spcBef>
              <a:buSzPct val="150000"/>
            </a:pPr>
            <a:r>
              <a:rPr lang="de-DE" sz="2000" b="1" dirty="0" smtClean="0">
                <a:solidFill>
                  <a:prstClr val="black"/>
                </a:solidFill>
                <a:latin typeface="Arial" charset="0"/>
                <a:cs typeface="Arial" charset="0"/>
              </a:rPr>
              <a:t>Kompetenzen werden erworben …</a:t>
            </a:r>
            <a:endParaRPr lang="de-DE" sz="2000" dirty="0">
              <a:solidFill>
                <a:prstClr val="black"/>
              </a:solidFill>
              <a:latin typeface="Arial" charset="0"/>
              <a:cs typeface="Arial" charset="0"/>
            </a:endParaRPr>
          </a:p>
        </p:txBody>
      </p:sp>
      <p:sp>
        <p:nvSpPr>
          <p:cNvPr id="15" name="Textfeld 14"/>
          <p:cNvSpPr txBox="1"/>
          <p:nvPr/>
        </p:nvSpPr>
        <p:spPr>
          <a:xfrm>
            <a:off x="297709" y="2564904"/>
            <a:ext cx="4161069"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(a) in </a:t>
            </a:r>
            <a:r>
              <a:rPr lang="de-DE" i="1" dirty="0" smtClean="0">
                <a:solidFill>
                  <a:schemeClr val="accent6">
                    <a:lumMod val="75000"/>
                  </a:schemeClr>
                </a:solidFill>
              </a:rPr>
              <a:t>Prozessen</a:t>
            </a:r>
            <a:endParaRPr lang="de-DE" i="1" dirty="0">
              <a:solidFill>
                <a:schemeClr val="accent6">
                  <a:lumMod val="75000"/>
                </a:schemeClr>
              </a:solidFill>
            </a:endParaRPr>
          </a:p>
        </p:txBody>
      </p:sp>
      <p:sp>
        <p:nvSpPr>
          <p:cNvPr id="17" name="Textfeld 16"/>
          <p:cNvSpPr txBox="1"/>
          <p:nvPr/>
        </p:nvSpPr>
        <p:spPr>
          <a:xfrm>
            <a:off x="4677642" y="2564904"/>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b="0" i="1" dirty="0" smtClean="0">
                <a:solidFill>
                  <a:prstClr val="black"/>
                </a:solidFill>
              </a:rPr>
              <a:t>(b) an </a:t>
            </a:r>
            <a:r>
              <a:rPr lang="de-DE" i="1" dirty="0" smtClean="0">
                <a:solidFill>
                  <a:schemeClr val="accent4">
                    <a:lumMod val="75000"/>
                  </a:schemeClr>
                </a:solidFill>
              </a:rPr>
              <a:t>Inhalten</a:t>
            </a:r>
            <a:endParaRPr lang="de-DE" i="1" dirty="0">
              <a:solidFill>
                <a:schemeClr val="accent4">
                  <a:lumMod val="75000"/>
                </a:schemeClr>
              </a:solidFill>
            </a:endParaRPr>
          </a:p>
        </p:txBody>
      </p:sp>
      <p:sp>
        <p:nvSpPr>
          <p:cNvPr id="21" name="Textfeld 20"/>
          <p:cNvSpPr txBox="1"/>
          <p:nvPr/>
        </p:nvSpPr>
        <p:spPr>
          <a:xfrm>
            <a:off x="519859" y="5877272"/>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6">
                    <a:lumMod val="75000"/>
                  </a:schemeClr>
                </a:solidFill>
              </a:rPr>
              <a:t>Grundlegende </a:t>
            </a:r>
            <a:r>
              <a:rPr lang="de-DE" sz="1600" b="0" i="1" dirty="0" smtClean="0">
                <a:solidFill>
                  <a:prstClr val="black"/>
                </a:solidFill>
              </a:rPr>
              <a:t>Kompetenzen</a:t>
            </a:r>
            <a:endParaRPr lang="de-DE" sz="1600" b="0" i="1" dirty="0">
              <a:solidFill>
                <a:prstClr val="black"/>
              </a:solidFill>
            </a:endParaRPr>
          </a:p>
        </p:txBody>
      </p:sp>
      <p:sp>
        <p:nvSpPr>
          <p:cNvPr id="23" name="Textfeld 22"/>
          <p:cNvSpPr txBox="1"/>
          <p:nvPr/>
        </p:nvSpPr>
        <p:spPr>
          <a:xfrm>
            <a:off x="4687119" y="5877272"/>
            <a:ext cx="3782790" cy="400110"/>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pPr algn="l" eaLnBrk="0" fontAlgn="base" hangingPunct="0">
              <a:spcBef>
                <a:spcPct val="0"/>
              </a:spcBef>
              <a:spcAft>
                <a:spcPct val="0"/>
              </a:spcAft>
            </a:pPr>
            <a:r>
              <a:rPr lang="de-DE" b="0" dirty="0">
                <a:solidFill>
                  <a:prstClr val="black"/>
                </a:solidFill>
              </a:rPr>
              <a:t> </a:t>
            </a:r>
            <a:r>
              <a:rPr lang="de-DE" i="1" dirty="0" smtClean="0">
                <a:solidFill>
                  <a:schemeClr val="accent4">
                    <a:lumMod val="75000"/>
                  </a:schemeClr>
                </a:solidFill>
              </a:rPr>
              <a:t>Inhaltsbezogene</a:t>
            </a:r>
            <a:r>
              <a:rPr lang="de-DE" b="0" i="1" dirty="0" smtClean="0">
                <a:solidFill>
                  <a:schemeClr val="accent4">
                    <a:lumMod val="75000"/>
                  </a:schemeClr>
                </a:solidFill>
              </a:rPr>
              <a:t> </a:t>
            </a:r>
            <a:r>
              <a:rPr lang="de-DE" sz="1600" b="0" i="1" dirty="0" smtClean="0">
                <a:solidFill>
                  <a:prstClr val="black"/>
                </a:solidFill>
              </a:rPr>
              <a:t>Kompetenzen</a:t>
            </a:r>
            <a:endParaRPr lang="de-DE" sz="1600" b="0" i="1" dirty="0">
              <a:solidFill>
                <a:prstClr val="black"/>
              </a:solidFill>
            </a:endParaRPr>
          </a:p>
        </p:txBody>
      </p:sp>
      <p:sp>
        <p:nvSpPr>
          <p:cNvPr id="26" name="Abgerundetes Rechteck 25"/>
          <p:cNvSpPr/>
          <p:nvPr/>
        </p:nvSpPr>
        <p:spPr>
          <a:xfrm>
            <a:off x="395536" y="3140968"/>
            <a:ext cx="4145441" cy="24482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fachspezifische</a:t>
            </a:r>
          </a:p>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themenübergreifende</a:t>
            </a:r>
          </a:p>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an Komplexität und Durchdringungstiefe</a:t>
            </a:r>
            <a:br>
              <a:rPr lang="de-DE" sz="2000" dirty="0" smtClean="0">
                <a:solidFill>
                  <a:prstClr val="black"/>
                </a:solidFill>
                <a:latin typeface="Arial" charset="0"/>
                <a:cs typeface="Arial" charset="0"/>
              </a:rPr>
            </a:br>
            <a:r>
              <a:rPr lang="de-DE" sz="2000" dirty="0" smtClean="0">
                <a:solidFill>
                  <a:prstClr val="black"/>
                </a:solidFill>
                <a:latin typeface="Arial" charset="0"/>
                <a:cs typeface="Arial" charset="0"/>
              </a:rPr>
              <a:t>zunehmende</a:t>
            </a:r>
          </a:p>
          <a:p>
            <a:pPr eaLnBrk="0" fontAlgn="base" hangingPunct="0">
              <a:spcBef>
                <a:spcPct val="0"/>
              </a:spcBef>
              <a:buSzPct val="150000"/>
            </a:pPr>
            <a:r>
              <a:rPr lang="de-DE" sz="2400" dirty="0" smtClean="0">
                <a:solidFill>
                  <a:prstClr val="black"/>
                </a:solidFill>
                <a:latin typeface="Arial" charset="0"/>
                <a:cs typeface="Arial" charset="0"/>
              </a:rPr>
              <a:t>Lern</a:t>
            </a:r>
            <a:r>
              <a:rPr lang="de-DE" sz="2400" b="1" i="1" dirty="0" smtClean="0">
                <a:solidFill>
                  <a:prstClr val="black"/>
                </a:solidFill>
                <a:latin typeface="Arial" charset="0"/>
                <a:cs typeface="Arial" charset="0"/>
              </a:rPr>
              <a:t>prozesse</a:t>
            </a:r>
            <a:r>
              <a:rPr lang="de-DE" sz="2400" i="1" dirty="0" smtClean="0">
                <a:solidFill>
                  <a:prstClr val="black"/>
                </a:solidFill>
                <a:latin typeface="Arial" charset="0"/>
                <a:cs typeface="Arial" charset="0"/>
              </a:rPr>
              <a:t>, </a:t>
            </a:r>
            <a:r>
              <a:rPr lang="de-DE" sz="2400" b="1" i="1" dirty="0" smtClean="0">
                <a:solidFill>
                  <a:prstClr val="black"/>
                </a:solidFill>
                <a:latin typeface="Arial" charset="0"/>
                <a:cs typeface="Arial" charset="0"/>
              </a:rPr>
              <a:t>an</a:t>
            </a:r>
            <a:r>
              <a:rPr lang="de-DE" sz="2400" i="1" dirty="0" smtClean="0">
                <a:solidFill>
                  <a:prstClr val="black"/>
                </a:solidFill>
                <a:latin typeface="Arial" charset="0"/>
                <a:cs typeface="Arial" charset="0"/>
              </a:rPr>
              <a:t> denen Sie </a:t>
            </a:r>
            <a:r>
              <a:rPr lang="de-DE" sz="2400" b="1" i="1" dirty="0" smtClean="0">
                <a:solidFill>
                  <a:prstClr val="black"/>
                </a:solidFill>
                <a:latin typeface="Arial" charset="0"/>
                <a:cs typeface="Arial" charset="0"/>
              </a:rPr>
              <a:t>kontinuierlich</a:t>
            </a:r>
            <a:r>
              <a:rPr lang="de-DE" sz="2400" i="1" dirty="0" smtClean="0">
                <a:solidFill>
                  <a:prstClr val="black"/>
                </a:solidFill>
                <a:latin typeface="Arial" charset="0"/>
                <a:cs typeface="Arial" charset="0"/>
              </a:rPr>
              <a:t> arbeiten</a:t>
            </a:r>
            <a:endParaRPr lang="de-DE" sz="2400" i="1" dirty="0">
              <a:solidFill>
                <a:prstClr val="black"/>
              </a:solidFill>
              <a:latin typeface="Arial" charset="0"/>
              <a:cs typeface="Arial" charset="0"/>
            </a:endParaRPr>
          </a:p>
        </p:txBody>
      </p:sp>
      <p:sp>
        <p:nvSpPr>
          <p:cNvPr id="27" name="Abgerundetes Rechteck 26"/>
          <p:cNvSpPr/>
          <p:nvPr/>
        </p:nvSpPr>
        <p:spPr>
          <a:xfrm>
            <a:off x="4698017" y="3212976"/>
            <a:ext cx="4145441" cy="2376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sach- und altersbezogene, </a:t>
            </a:r>
          </a:p>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beobachtbare</a:t>
            </a:r>
          </a:p>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überprüfbare</a:t>
            </a:r>
          </a:p>
          <a:p>
            <a:pPr marL="342900" indent="-342900" eaLnBrk="0" fontAlgn="base" hangingPunct="0">
              <a:spcBef>
                <a:spcPct val="0"/>
              </a:spcBef>
              <a:buSzPct val="150000"/>
              <a:buFont typeface="Arial" panose="020B0604020202020204" pitchFamily="34" charset="0"/>
              <a:buChar char="•"/>
            </a:pPr>
            <a:r>
              <a:rPr lang="de-DE" sz="2000" dirty="0" err="1" smtClean="0">
                <a:solidFill>
                  <a:prstClr val="black"/>
                </a:solidFill>
                <a:latin typeface="Arial" charset="0"/>
                <a:cs typeface="Arial" charset="0"/>
              </a:rPr>
              <a:t>kumulierbare</a:t>
            </a:r>
            <a:endParaRPr lang="de-DE" sz="2000" dirty="0">
              <a:solidFill>
                <a:prstClr val="black"/>
              </a:solidFill>
              <a:latin typeface="Arial" charset="0"/>
              <a:cs typeface="Arial" charset="0"/>
            </a:endParaRPr>
          </a:p>
          <a:p>
            <a:pPr marL="342900" indent="-342900" eaLnBrk="0" fontAlgn="base" hangingPunct="0">
              <a:spcBef>
                <a:spcPct val="0"/>
              </a:spcBef>
              <a:buSzPct val="150000"/>
              <a:buFont typeface="Arial" panose="020B0604020202020204" pitchFamily="34" charset="0"/>
              <a:buChar char="•"/>
            </a:pPr>
            <a:r>
              <a:rPr lang="de-DE" sz="2000" dirty="0" smtClean="0">
                <a:solidFill>
                  <a:prstClr val="black"/>
                </a:solidFill>
                <a:latin typeface="Arial" charset="0"/>
                <a:cs typeface="Arial" charset="0"/>
              </a:rPr>
              <a:t>aufbauende</a:t>
            </a:r>
            <a:r>
              <a:rPr lang="de-DE" sz="2800" i="1" dirty="0" smtClean="0">
                <a:solidFill>
                  <a:prstClr val="black"/>
                </a:solidFill>
                <a:latin typeface="Arial" charset="0"/>
                <a:cs typeface="Arial" charset="0"/>
              </a:rPr>
              <a:t/>
            </a:r>
            <a:br>
              <a:rPr lang="de-DE" sz="2800" i="1" dirty="0" smtClean="0">
                <a:solidFill>
                  <a:prstClr val="black"/>
                </a:solidFill>
                <a:latin typeface="Arial" charset="0"/>
                <a:cs typeface="Arial" charset="0"/>
              </a:rPr>
            </a:br>
            <a:r>
              <a:rPr lang="de-DE" sz="2000" dirty="0" smtClean="0">
                <a:solidFill>
                  <a:prstClr val="black"/>
                </a:solidFill>
                <a:latin typeface="Arial" charset="0"/>
                <a:cs typeface="Arial" charset="0"/>
              </a:rPr>
              <a:t>Lern</a:t>
            </a:r>
            <a:r>
              <a:rPr lang="de-DE" sz="2000" b="1" i="1" dirty="0" smtClean="0">
                <a:solidFill>
                  <a:prstClr val="black"/>
                </a:solidFill>
                <a:latin typeface="Arial" charset="0"/>
                <a:cs typeface="Arial" charset="0"/>
              </a:rPr>
              <a:t>fortschritte</a:t>
            </a:r>
            <a:r>
              <a:rPr lang="de-DE" sz="2000" i="1" dirty="0" smtClean="0">
                <a:solidFill>
                  <a:prstClr val="black"/>
                </a:solidFill>
                <a:latin typeface="Arial" charset="0"/>
                <a:cs typeface="Arial" charset="0"/>
              </a:rPr>
              <a:t>, die Sie </a:t>
            </a:r>
            <a:r>
              <a:rPr lang="de-DE" sz="2000" b="1" i="1" dirty="0" smtClean="0">
                <a:solidFill>
                  <a:prstClr val="black"/>
                </a:solidFill>
                <a:latin typeface="Arial" charset="0"/>
                <a:cs typeface="Arial" charset="0"/>
              </a:rPr>
              <a:t>Schritt für Schritt er</a:t>
            </a:r>
            <a:r>
              <a:rPr lang="de-DE" sz="2000" i="1" dirty="0" smtClean="0">
                <a:solidFill>
                  <a:prstClr val="black"/>
                </a:solidFill>
                <a:latin typeface="Arial" charset="0"/>
                <a:cs typeface="Arial" charset="0"/>
              </a:rPr>
              <a:t>arbeiten</a:t>
            </a:r>
            <a:endParaRPr lang="de-DE" sz="2000" i="1" dirty="0">
              <a:solidFill>
                <a:prstClr val="black"/>
              </a:solidFill>
              <a:latin typeface="Arial" charset="0"/>
              <a:cs typeface="Arial" charset="0"/>
            </a:endParaRPr>
          </a:p>
        </p:txBody>
      </p:sp>
      <p:sp>
        <p:nvSpPr>
          <p:cNvPr id="3" name="Pfeil nach links und rechts 2"/>
          <p:cNvSpPr/>
          <p:nvPr/>
        </p:nvSpPr>
        <p:spPr>
          <a:xfrm>
            <a:off x="4249533" y="4853390"/>
            <a:ext cx="793347" cy="535596"/>
          </a:xfrm>
          <a:prstGeom prst="leftRightArrow">
            <a:avLst/>
          </a:prstGeom>
          <a:gradFill>
            <a:gsLst>
              <a:gs pos="0">
                <a:schemeClr val="tx2">
                  <a:lumMod val="60000"/>
                  <a:lumOff val="40000"/>
                </a:schemeClr>
              </a:gs>
              <a:gs pos="50000">
                <a:schemeClr val="tx2">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28413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0" name="Textfeld 9"/>
          <p:cNvSpPr txBox="1"/>
          <p:nvPr/>
        </p:nvSpPr>
        <p:spPr>
          <a:xfrm>
            <a:off x="323528" y="924103"/>
            <a:ext cx="8281615" cy="1384995"/>
          </a:xfrm>
          <a:prstGeom prst="rect">
            <a:avLst/>
          </a:prstGeom>
          <a:noFill/>
        </p:spPr>
        <p:txBody>
          <a:bodyPr wrap="square" rtlCol="0">
            <a:spAutoFit/>
          </a:bodyPr>
          <a:lstStyle/>
          <a:p>
            <a:r>
              <a:rPr lang="de-DE" sz="2800" dirty="0" smtClean="0">
                <a:latin typeface="Century Gothic" panose="020B0502020202020204" pitchFamily="34" charset="0"/>
              </a:rPr>
              <a:t>Zwischenbilanz: </a:t>
            </a:r>
            <a:endParaRPr lang="de-DE" sz="2800" dirty="0">
              <a:latin typeface="Century Gothic" panose="020B0502020202020204" pitchFamily="34" charset="0"/>
            </a:endParaRPr>
          </a:p>
          <a:p>
            <a:r>
              <a:rPr lang="de-DE" sz="2800" dirty="0" smtClean="0">
                <a:latin typeface="Century Gothic" panose="020B0502020202020204" pitchFamily="34" charset="0"/>
              </a:rPr>
              <a:t>Was zeichnet nun </a:t>
            </a:r>
            <a:r>
              <a:rPr lang="de-DE" sz="2800" b="1" dirty="0" smtClean="0">
                <a:latin typeface="Century Gothic" panose="020B0502020202020204" pitchFamily="34" charset="0"/>
              </a:rPr>
              <a:t>„kompetenzorientiertes Unterrichten“</a:t>
            </a:r>
            <a:r>
              <a:rPr lang="de-DE" sz="2800" dirty="0" smtClean="0">
                <a:latin typeface="Century Gothic" panose="020B0502020202020204" pitchFamily="34" charset="0"/>
              </a:rPr>
              <a:t> aus?</a:t>
            </a:r>
            <a:endParaRPr lang="de-DE" sz="2800" i="1" dirty="0">
              <a:latin typeface="Century Gothic" panose="020B0502020202020204" pitchFamily="34" charset="0"/>
            </a:endParaRPr>
          </a:p>
        </p:txBody>
      </p:sp>
      <p:sp>
        <p:nvSpPr>
          <p:cNvPr id="2" name="Rechteck 1"/>
          <p:cNvSpPr/>
          <p:nvPr/>
        </p:nvSpPr>
        <p:spPr>
          <a:xfrm>
            <a:off x="323528" y="2564904"/>
            <a:ext cx="3924300" cy="1800200"/>
          </a:xfrm>
          <a:prstGeom prst="rec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 Die </a:t>
            </a:r>
            <a:r>
              <a:rPr lang="de-DE" sz="3200" b="1" dirty="0" smtClean="0">
                <a:solidFill>
                  <a:schemeClr val="tx1"/>
                </a:solidFill>
              </a:rPr>
              <a:t>Art und Weise </a:t>
            </a:r>
            <a:r>
              <a:rPr lang="de-DE" dirty="0" smtClean="0">
                <a:solidFill>
                  <a:schemeClr val="tx1"/>
                </a:solidFill>
              </a:rPr>
              <a:t>des Unterrichtens?</a:t>
            </a:r>
          </a:p>
          <a:p>
            <a:pPr marL="285750" indent="-285750">
              <a:buFont typeface="Arial" panose="020B0604020202020204" pitchFamily="34" charset="0"/>
              <a:buChar char="•"/>
            </a:pPr>
            <a:r>
              <a:rPr lang="de-DE" dirty="0" smtClean="0">
                <a:solidFill>
                  <a:schemeClr val="tx1"/>
                </a:solidFill>
              </a:rPr>
              <a:t>Projektunterricht</a:t>
            </a:r>
          </a:p>
          <a:p>
            <a:pPr marL="285750" indent="-285750">
              <a:buFont typeface="Arial" panose="020B0604020202020204" pitchFamily="34" charset="0"/>
              <a:buChar char="•"/>
            </a:pPr>
            <a:r>
              <a:rPr lang="de-DE" dirty="0" smtClean="0">
                <a:solidFill>
                  <a:schemeClr val="tx1"/>
                </a:solidFill>
              </a:rPr>
              <a:t>Handlungsorientierung</a:t>
            </a:r>
          </a:p>
          <a:p>
            <a:pPr marL="285750" indent="-285750">
              <a:buFont typeface="Arial" panose="020B0604020202020204" pitchFamily="34" charset="0"/>
              <a:buChar char="•"/>
            </a:pPr>
            <a:r>
              <a:rPr lang="de-DE" dirty="0" smtClean="0">
                <a:solidFill>
                  <a:schemeClr val="tx1"/>
                </a:solidFill>
              </a:rPr>
              <a:t>außerschulische Lernorte  ...?</a:t>
            </a:r>
            <a:endParaRPr lang="de-DE" dirty="0">
              <a:solidFill>
                <a:schemeClr val="tx1"/>
              </a:solidFill>
            </a:endParaRPr>
          </a:p>
        </p:txBody>
      </p:sp>
      <p:sp>
        <p:nvSpPr>
          <p:cNvPr id="11" name="Rechteck 10"/>
          <p:cNvSpPr/>
          <p:nvPr/>
        </p:nvSpPr>
        <p:spPr>
          <a:xfrm>
            <a:off x="4355976" y="2564904"/>
            <a:ext cx="3924300" cy="1800200"/>
          </a:xfrm>
          <a:prstGeom prst="rec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II. Die </a:t>
            </a:r>
            <a:r>
              <a:rPr lang="de-DE" sz="2000" dirty="0" smtClean="0">
                <a:solidFill>
                  <a:schemeClr val="tx1"/>
                </a:solidFill>
              </a:rPr>
              <a:t>Orientierung</a:t>
            </a:r>
            <a:r>
              <a:rPr lang="de-DE" sz="2000" b="1" dirty="0" smtClean="0">
                <a:solidFill>
                  <a:schemeClr val="tx1"/>
                </a:solidFill>
              </a:rPr>
              <a:t> </a:t>
            </a:r>
            <a:r>
              <a:rPr lang="de-DE" sz="2000" dirty="0" smtClean="0">
                <a:solidFill>
                  <a:schemeClr val="tx1"/>
                </a:solidFill>
              </a:rPr>
              <a:t>an</a:t>
            </a:r>
            <a:r>
              <a:rPr lang="de-DE" sz="2000" b="1" dirty="0" smtClean="0">
                <a:solidFill>
                  <a:schemeClr val="tx1"/>
                </a:solidFill>
              </a:rPr>
              <a:t> </a:t>
            </a:r>
            <a:r>
              <a:rPr lang="de-DE" sz="3200" b="1" dirty="0" smtClean="0">
                <a:solidFill>
                  <a:schemeClr val="tx1"/>
                </a:solidFill>
              </a:rPr>
              <a:t>Bildungsstandards</a:t>
            </a:r>
            <a:endParaRPr lang="de-DE" dirty="0" smtClean="0">
              <a:solidFill>
                <a:schemeClr val="tx1"/>
              </a:solidFill>
            </a:endParaRPr>
          </a:p>
          <a:p>
            <a:pPr marL="285750" indent="-285750">
              <a:buFont typeface="Arial" panose="020B0604020202020204" pitchFamily="34" charset="0"/>
              <a:buChar char="•"/>
            </a:pPr>
            <a:r>
              <a:rPr lang="de-DE" dirty="0" smtClean="0">
                <a:solidFill>
                  <a:schemeClr val="tx1"/>
                </a:solidFill>
              </a:rPr>
              <a:t>Lehrplan PLUS</a:t>
            </a:r>
          </a:p>
          <a:p>
            <a:pPr marL="285750" indent="-285750">
              <a:buFont typeface="Arial" panose="020B0604020202020204" pitchFamily="34" charset="0"/>
              <a:buChar char="•"/>
            </a:pPr>
            <a:r>
              <a:rPr lang="de-DE" dirty="0" smtClean="0">
                <a:solidFill>
                  <a:schemeClr val="tx1"/>
                </a:solidFill>
              </a:rPr>
              <a:t>Vom Ende her denken</a:t>
            </a:r>
          </a:p>
          <a:p>
            <a:pPr marL="285750" indent="-285750">
              <a:buFont typeface="Arial" panose="020B0604020202020204" pitchFamily="34" charset="0"/>
              <a:buChar char="•"/>
            </a:pPr>
            <a:r>
              <a:rPr lang="de-DE" dirty="0" smtClean="0">
                <a:solidFill>
                  <a:schemeClr val="tx1"/>
                </a:solidFill>
              </a:rPr>
              <a:t>Abkehr von Inhalten ...?</a:t>
            </a:r>
            <a:endParaRPr lang="de-DE" dirty="0">
              <a:solidFill>
                <a:schemeClr val="tx1"/>
              </a:solidFill>
            </a:endParaRPr>
          </a:p>
        </p:txBody>
      </p:sp>
      <p:sp>
        <p:nvSpPr>
          <p:cNvPr id="12" name="Rechteck 11"/>
          <p:cNvSpPr/>
          <p:nvPr/>
        </p:nvSpPr>
        <p:spPr>
          <a:xfrm>
            <a:off x="4383473" y="4509120"/>
            <a:ext cx="3924300" cy="1800200"/>
          </a:xfrm>
          <a:prstGeom prst="rec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III. Die </a:t>
            </a:r>
            <a:r>
              <a:rPr lang="de-DE" sz="2000" dirty="0" smtClean="0">
                <a:solidFill>
                  <a:schemeClr val="tx1"/>
                </a:solidFill>
              </a:rPr>
              <a:t>Orientierung an </a:t>
            </a:r>
            <a:r>
              <a:rPr lang="de-DE" sz="2800" b="1" dirty="0" smtClean="0">
                <a:solidFill>
                  <a:schemeClr val="tx1"/>
                </a:solidFill>
              </a:rPr>
              <a:t>Schlüsselkompetenzen</a:t>
            </a:r>
            <a:endParaRPr lang="de-DE" sz="1700" dirty="0" smtClean="0">
              <a:solidFill>
                <a:schemeClr val="tx1"/>
              </a:solidFill>
            </a:endParaRPr>
          </a:p>
          <a:p>
            <a:pPr marL="285750" indent="-285750">
              <a:buFont typeface="Arial" panose="020B0604020202020204" pitchFamily="34" charset="0"/>
              <a:buChar char="•"/>
            </a:pPr>
            <a:r>
              <a:rPr lang="de-DE" dirty="0" smtClean="0">
                <a:solidFill>
                  <a:schemeClr val="tx1"/>
                </a:solidFill>
              </a:rPr>
              <a:t>überfachliche Kompetenzen</a:t>
            </a:r>
          </a:p>
          <a:p>
            <a:pPr marL="285750" indent="-285750">
              <a:buFont typeface="Arial" panose="020B0604020202020204" pitchFamily="34" charset="0"/>
              <a:buChar char="•"/>
            </a:pPr>
            <a:r>
              <a:rPr lang="de-DE" dirty="0" smtClean="0">
                <a:solidFill>
                  <a:schemeClr val="tx1"/>
                </a:solidFill>
              </a:rPr>
              <a:t>Lernkompetenzen</a:t>
            </a:r>
          </a:p>
          <a:p>
            <a:pPr marL="285750" indent="-285750">
              <a:buFont typeface="Arial" panose="020B0604020202020204" pitchFamily="34" charset="0"/>
              <a:buChar char="•"/>
            </a:pPr>
            <a:r>
              <a:rPr lang="de-DE" dirty="0" smtClean="0">
                <a:solidFill>
                  <a:schemeClr val="tx1"/>
                </a:solidFill>
              </a:rPr>
              <a:t>Basisqualifikationen ...?</a:t>
            </a:r>
            <a:endParaRPr lang="de-DE" dirty="0">
              <a:solidFill>
                <a:schemeClr val="tx1"/>
              </a:solidFill>
            </a:endParaRPr>
          </a:p>
        </p:txBody>
      </p:sp>
      <p:sp>
        <p:nvSpPr>
          <p:cNvPr id="13" name="Rechteck 12"/>
          <p:cNvSpPr/>
          <p:nvPr/>
        </p:nvSpPr>
        <p:spPr>
          <a:xfrm>
            <a:off x="323528" y="4509120"/>
            <a:ext cx="3924300" cy="1800200"/>
          </a:xfrm>
          <a:prstGeom prst="rect">
            <a:avLst/>
          </a:prstGeom>
          <a:gradFill>
            <a:gsLst>
              <a:gs pos="0">
                <a:schemeClr val="accent6">
                  <a:lumMod val="60000"/>
                  <a:lumOff val="40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IV. Die </a:t>
            </a:r>
            <a:r>
              <a:rPr lang="de-DE" sz="2000" dirty="0" smtClean="0">
                <a:solidFill>
                  <a:schemeClr val="tx1"/>
                </a:solidFill>
              </a:rPr>
              <a:t>veränderten </a:t>
            </a:r>
            <a:r>
              <a:rPr lang="de-DE" sz="2800" b="1" dirty="0" smtClean="0">
                <a:solidFill>
                  <a:schemeClr val="tx1"/>
                </a:solidFill>
              </a:rPr>
              <a:t>Aufgaben</a:t>
            </a:r>
            <a:br>
              <a:rPr lang="de-DE" sz="2800" b="1" dirty="0" smtClean="0">
                <a:solidFill>
                  <a:schemeClr val="tx1"/>
                </a:solidFill>
              </a:rPr>
            </a:br>
            <a:endParaRPr lang="de-DE" sz="1700" dirty="0" smtClean="0">
              <a:solidFill>
                <a:schemeClr val="tx1"/>
              </a:solidFill>
            </a:endParaRPr>
          </a:p>
          <a:p>
            <a:pPr marL="285750" indent="-285750">
              <a:buFont typeface="Arial" panose="020B0604020202020204" pitchFamily="34" charset="0"/>
              <a:buChar char="•"/>
            </a:pPr>
            <a:r>
              <a:rPr lang="de-DE" dirty="0" smtClean="0">
                <a:solidFill>
                  <a:schemeClr val="tx1"/>
                </a:solidFill>
              </a:rPr>
              <a:t>lernwirksame Aufgaben</a:t>
            </a:r>
          </a:p>
          <a:p>
            <a:pPr marL="285750" indent="-285750">
              <a:buFont typeface="Arial" panose="020B0604020202020204" pitchFamily="34" charset="0"/>
              <a:buChar char="•"/>
            </a:pPr>
            <a:r>
              <a:rPr lang="de-DE" dirty="0">
                <a:solidFill>
                  <a:schemeClr val="tx1"/>
                </a:solidFill>
              </a:rPr>
              <a:t>L</a:t>
            </a:r>
            <a:r>
              <a:rPr lang="de-DE" dirty="0" smtClean="0">
                <a:solidFill>
                  <a:schemeClr val="tx1"/>
                </a:solidFill>
              </a:rPr>
              <a:t>ösungsvarianz</a:t>
            </a:r>
          </a:p>
          <a:p>
            <a:pPr marL="285750" indent="-285750">
              <a:buFont typeface="Arial" panose="020B0604020202020204" pitchFamily="34" charset="0"/>
              <a:buChar char="•"/>
            </a:pPr>
            <a:r>
              <a:rPr lang="de-DE" dirty="0" smtClean="0">
                <a:solidFill>
                  <a:schemeClr val="tx1"/>
                </a:solidFill>
              </a:rPr>
              <a:t>neue Aufgabenkultur  ...?</a:t>
            </a:r>
            <a:endParaRPr lang="de-DE" dirty="0">
              <a:solidFill>
                <a:schemeClr val="tx1"/>
              </a:solidFill>
            </a:endParaRPr>
          </a:p>
        </p:txBody>
      </p:sp>
      <p:sp>
        <p:nvSpPr>
          <p:cNvPr id="14" name="Rechteck 13"/>
          <p:cNvSpPr/>
          <p:nvPr/>
        </p:nvSpPr>
        <p:spPr>
          <a:xfrm>
            <a:off x="323528" y="2564904"/>
            <a:ext cx="7984244" cy="3744416"/>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539552" y="2739683"/>
            <a:ext cx="7426926" cy="3187948"/>
          </a:xfrm>
          <a:prstGeom prst="rect">
            <a:avLst/>
          </a:prstGeom>
          <a:noFill/>
        </p:spPr>
        <p:txBody>
          <a:bodyPr wrap="square" rtlCol="0">
            <a:spAutoFit/>
          </a:bodyPr>
          <a:lstStyle/>
          <a:p>
            <a:r>
              <a:rPr lang="de-DE" sz="2800" dirty="0" smtClean="0">
                <a:latin typeface="Century Gothic" panose="020B0502020202020204" pitchFamily="34" charset="0"/>
              </a:rPr>
              <a:t>Antwort: </a:t>
            </a:r>
            <a:endParaRPr lang="de-DE" sz="2800" dirty="0">
              <a:latin typeface="Century Gothic" panose="020B0502020202020204" pitchFamily="34" charset="0"/>
            </a:endParaRPr>
          </a:p>
          <a:p>
            <a:r>
              <a:rPr lang="de-DE" sz="2800" b="1" dirty="0">
                <a:latin typeface="Century Gothic" panose="020B0502020202020204" pitchFamily="34" charset="0"/>
              </a:rPr>
              <a:t>J</a:t>
            </a:r>
            <a:r>
              <a:rPr lang="de-DE" sz="2800" b="1" dirty="0" smtClean="0">
                <a:latin typeface="Century Gothic" panose="020B0502020202020204" pitchFamily="34" charset="0"/>
              </a:rPr>
              <a:t>eglicher Unterricht,</a:t>
            </a:r>
            <a:r>
              <a:rPr lang="de-DE" sz="2800" dirty="0" smtClean="0">
                <a:latin typeface="Century Gothic" panose="020B0502020202020204" pitchFamily="34" charset="0"/>
              </a:rPr>
              <a:t> dem es gelingt, </a:t>
            </a:r>
            <a:br>
              <a:rPr lang="de-DE" sz="2800" dirty="0" smtClean="0">
                <a:latin typeface="Century Gothic" panose="020B0502020202020204" pitchFamily="34" charset="0"/>
              </a:rPr>
            </a:br>
            <a:r>
              <a:rPr lang="de-DE" sz="2800" dirty="0" smtClean="0">
                <a:latin typeface="Century Gothic" panose="020B0502020202020204" pitchFamily="34" charset="0"/>
              </a:rPr>
              <a:t>Schülerinnen und Schüler darin zu stärken und zu begleiten, dass sie zunehmen an </a:t>
            </a:r>
            <a:br>
              <a:rPr lang="de-DE" sz="2800" dirty="0" smtClean="0">
                <a:latin typeface="Century Gothic" panose="020B0502020202020204" pitchFamily="34" charset="0"/>
              </a:rPr>
            </a:br>
            <a:r>
              <a:rPr lang="de-DE" sz="2800" b="1" dirty="0" smtClean="0">
                <a:latin typeface="Century Gothic" panose="020B0502020202020204" pitchFamily="34" charset="0"/>
              </a:rPr>
              <a:t>Sachverstand, Handlungs- und Reflexionsfähigkeit</a:t>
            </a:r>
            <a:r>
              <a:rPr lang="de-DE" sz="2800" dirty="0" smtClean="0">
                <a:latin typeface="Century Gothic" panose="020B0502020202020204" pitchFamily="34" charset="0"/>
              </a:rPr>
              <a:t>, verdient das Label</a:t>
            </a:r>
          </a:p>
          <a:p>
            <a:r>
              <a:rPr lang="de-DE" sz="2800" b="1" dirty="0" smtClean="0">
                <a:latin typeface="Century Gothic" panose="020B0502020202020204" pitchFamily="34" charset="0"/>
              </a:rPr>
              <a:t>kompetenzorientiert </a:t>
            </a:r>
            <a:endParaRPr lang="de-DE" sz="2800" b="1" i="1" dirty="0">
              <a:latin typeface="Century Gothic" panose="020B0502020202020204" pitchFamily="34" charset="0"/>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15156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3" name="Textfeld 12"/>
          <p:cNvSpPr txBox="1"/>
          <p:nvPr/>
        </p:nvSpPr>
        <p:spPr>
          <a:xfrm>
            <a:off x="395288" y="764704"/>
            <a:ext cx="6336704" cy="523220"/>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Zum Abschluss: Eine Übung</a:t>
            </a:r>
            <a:endParaRPr lang="de-DE" sz="2800" i="1" dirty="0">
              <a:latin typeface="Arial" panose="020B0604020202020204" pitchFamily="34" charset="0"/>
              <a:cs typeface="Arial" panose="020B0604020202020204" pitchFamily="34" charset="0"/>
            </a:endParaRPr>
          </a:p>
        </p:txBody>
      </p:sp>
      <p:sp>
        <p:nvSpPr>
          <p:cNvPr id="2" name="Rechteck 1"/>
          <p:cNvSpPr/>
          <p:nvPr/>
        </p:nvSpPr>
        <p:spPr>
          <a:xfrm>
            <a:off x="575556" y="3811860"/>
            <a:ext cx="4356484" cy="2666312"/>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WR10 Lernbereich 3: Entwicklung eines Geschäftsmodells</a:t>
            </a:r>
          </a:p>
          <a:p>
            <a:r>
              <a:rPr lang="de-DE" dirty="0" smtClean="0">
                <a:solidFill>
                  <a:schemeClr val="tx1"/>
                </a:solidFill>
              </a:rPr>
              <a:t>Die Schüler*innen ... </a:t>
            </a:r>
            <a:r>
              <a:rPr lang="de-DE" i="1" dirty="0">
                <a:solidFill>
                  <a:schemeClr val="tx1"/>
                </a:solidFill>
              </a:rPr>
              <a:t>stellen im Rahmen eines Projekts zur Entwicklung eines eigenen Geschäftsmodells wesentliche Elemente eines erfolgreichen Unternehmens systematisch dar. Dabei identifizieren sie den Kernprozess und vollziehen grundlegende unternehmerische Entscheidungen nach. </a:t>
            </a:r>
          </a:p>
        </p:txBody>
      </p:sp>
      <p:sp>
        <p:nvSpPr>
          <p:cNvPr id="12" name="Rechteck 11"/>
          <p:cNvSpPr/>
          <p:nvPr/>
        </p:nvSpPr>
        <p:spPr>
          <a:xfrm>
            <a:off x="5032283" y="2348880"/>
            <a:ext cx="3816696" cy="196581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WR10 Lernbereich 2: Recht als Handlungsrahmen</a:t>
            </a:r>
          </a:p>
          <a:p>
            <a:r>
              <a:rPr lang="de-DE" dirty="0" smtClean="0">
                <a:solidFill>
                  <a:schemeClr val="tx1"/>
                </a:solidFill>
              </a:rPr>
              <a:t>Die Schüler*innen … </a:t>
            </a:r>
            <a:r>
              <a:rPr lang="de-DE" i="1" dirty="0">
                <a:solidFill>
                  <a:schemeClr val="tx1"/>
                </a:solidFill>
              </a:rPr>
              <a:t>analysieren rechtliche Rahmenbedingungen im Hinblick auf zentrale Funktionen des Rechts. </a:t>
            </a:r>
          </a:p>
        </p:txBody>
      </p:sp>
      <p:sp>
        <p:nvSpPr>
          <p:cNvPr id="14" name="Rechteck 13"/>
          <p:cNvSpPr/>
          <p:nvPr/>
        </p:nvSpPr>
        <p:spPr>
          <a:xfrm>
            <a:off x="179512" y="1287924"/>
            <a:ext cx="4680248" cy="2439353"/>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WR10 </a:t>
            </a:r>
            <a:r>
              <a:rPr lang="de-DE" b="1" dirty="0">
                <a:solidFill>
                  <a:schemeClr val="tx1"/>
                </a:solidFill>
              </a:rPr>
              <a:t>Lernbereich 1: Ökonomisches Handeln auf dem </a:t>
            </a:r>
            <a:r>
              <a:rPr lang="de-DE" b="1" dirty="0" smtClean="0">
                <a:solidFill>
                  <a:schemeClr val="tx1"/>
                </a:solidFill>
              </a:rPr>
              <a:t>Markt:</a:t>
            </a:r>
          </a:p>
          <a:p>
            <a:r>
              <a:rPr lang="de-DE" dirty="0" smtClean="0">
                <a:solidFill>
                  <a:schemeClr val="tx1"/>
                </a:solidFill>
              </a:rPr>
              <a:t>Die Schüler*innen ... </a:t>
            </a:r>
            <a:r>
              <a:rPr lang="de-DE" i="1" dirty="0">
                <a:solidFill>
                  <a:schemeClr val="tx1"/>
                </a:solidFill>
              </a:rPr>
              <a:t>treffen reflektierte Verbraucherentscheidungen in ökonomischen Knappheitssituationen mit Blick auf </a:t>
            </a:r>
            <a:r>
              <a:rPr lang="de-DE" i="1" dirty="0" smtClean="0">
                <a:solidFill>
                  <a:schemeClr val="tx1"/>
                </a:solidFill>
              </a:rPr>
              <a:t>[…] </a:t>
            </a:r>
            <a:r>
              <a:rPr lang="de-DE" i="1" dirty="0">
                <a:solidFill>
                  <a:schemeClr val="tx1"/>
                </a:solidFill>
              </a:rPr>
              <a:t>das Prinzip der Nachhaltigkeit. Dabei </a:t>
            </a:r>
            <a:r>
              <a:rPr lang="de-DE" i="1" dirty="0" smtClean="0">
                <a:solidFill>
                  <a:schemeClr val="tx1"/>
                </a:solidFill>
              </a:rPr>
              <a:t>berück-sichtigen </a:t>
            </a:r>
            <a:r>
              <a:rPr lang="de-DE" i="1" dirty="0">
                <a:solidFill>
                  <a:schemeClr val="tx1"/>
                </a:solidFill>
              </a:rPr>
              <a:t>sie auch den Einfluss von Werbung, verkaufspsychologischen Maßnahmen sowie verhaltensökonomischer Effekte </a:t>
            </a:r>
            <a:r>
              <a:rPr lang="de-DE" i="1" dirty="0" smtClean="0">
                <a:solidFill>
                  <a:schemeClr val="tx1"/>
                </a:solidFill>
              </a:rPr>
              <a:t>[…].</a:t>
            </a:r>
            <a:endParaRPr lang="de-DE" i="1" dirty="0">
              <a:solidFill>
                <a:schemeClr val="tx1"/>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24929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3" name="Textfeld 12"/>
          <p:cNvSpPr txBox="1"/>
          <p:nvPr/>
        </p:nvSpPr>
        <p:spPr>
          <a:xfrm>
            <a:off x="395288" y="764704"/>
            <a:ext cx="6336704" cy="523220"/>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Zum Abschluss: Eine Übung</a:t>
            </a:r>
            <a:endParaRPr lang="de-DE" sz="2800" i="1" dirty="0">
              <a:latin typeface="Arial" panose="020B0604020202020204" pitchFamily="34" charset="0"/>
              <a:cs typeface="Arial" panose="020B0604020202020204" pitchFamily="34" charset="0"/>
            </a:endParaRPr>
          </a:p>
        </p:txBody>
      </p:sp>
      <p:sp>
        <p:nvSpPr>
          <p:cNvPr id="16" name="Rechteck 15"/>
          <p:cNvSpPr/>
          <p:nvPr/>
        </p:nvSpPr>
        <p:spPr>
          <a:xfrm>
            <a:off x="397248" y="1741004"/>
            <a:ext cx="4320480" cy="3600400"/>
          </a:xfrm>
          <a:prstGeom prst="rect">
            <a:avLst/>
          </a:prstGeom>
          <a:solidFill>
            <a:srgbClr val="FFC000">
              <a:alpha val="6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smtClean="0">
                <a:solidFill>
                  <a:schemeClr val="tx1"/>
                </a:solidFill>
              </a:rPr>
              <a:t>Aufgabe:</a:t>
            </a:r>
          </a:p>
          <a:p>
            <a:pPr marL="342900" indent="-342900">
              <a:buFont typeface="Arial" panose="020B0604020202020204" pitchFamily="34" charset="0"/>
              <a:buChar char="•"/>
            </a:pPr>
            <a:r>
              <a:rPr lang="de-DE" sz="2000" i="1" dirty="0" smtClean="0">
                <a:solidFill>
                  <a:schemeClr val="tx1"/>
                </a:solidFill>
              </a:rPr>
              <a:t>Skizzieren Sie einen Unterrichtsverlauf „vom Ende“ (Kompetenzerwartung) her</a:t>
            </a:r>
          </a:p>
          <a:p>
            <a:pPr marL="342900" indent="-342900">
              <a:buFont typeface="Arial" panose="020B0604020202020204" pitchFamily="34" charset="0"/>
              <a:buChar char="•"/>
            </a:pPr>
            <a:r>
              <a:rPr lang="de-DE" sz="2000" i="1" dirty="0" smtClean="0">
                <a:solidFill>
                  <a:schemeClr val="tx1"/>
                </a:solidFill>
              </a:rPr>
              <a:t>Notieren Sie grundlegende Schritte auf dem Lernweg der SchülerInnen (z.B. Einstieg, Anforderungssituation, Vertiefung, Sicherung ...)</a:t>
            </a:r>
          </a:p>
          <a:p>
            <a:pPr marL="342900" indent="-342900">
              <a:buFont typeface="Arial" panose="020B0604020202020204" pitchFamily="34" charset="0"/>
              <a:buChar char="•"/>
            </a:pPr>
            <a:r>
              <a:rPr lang="de-DE" sz="2000" i="1" dirty="0" smtClean="0">
                <a:solidFill>
                  <a:schemeClr val="tx1"/>
                </a:solidFill>
              </a:rPr>
              <a:t>Vergleichen Sie Ihre Skizze mit Ihrem bisherigen Vorgehen!</a:t>
            </a:r>
            <a:endParaRPr lang="de-DE" sz="2000" i="1" dirty="0">
              <a:solidFill>
                <a:schemeClr val="tx1"/>
              </a:solidFill>
            </a:endParaRPr>
          </a:p>
        </p:txBody>
      </p:sp>
      <p:sp>
        <p:nvSpPr>
          <p:cNvPr id="14" name="Rechteck 13"/>
          <p:cNvSpPr/>
          <p:nvPr/>
        </p:nvSpPr>
        <p:spPr>
          <a:xfrm>
            <a:off x="5220072" y="2852936"/>
            <a:ext cx="3816424" cy="1368152"/>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tx1"/>
                </a:solidFill>
              </a:rPr>
              <a:t>WR10 Lernbereich 2: Recht als Handlungsrahmen</a:t>
            </a:r>
          </a:p>
          <a:p>
            <a:r>
              <a:rPr lang="de-DE" sz="1600" dirty="0">
                <a:solidFill>
                  <a:schemeClr val="tx1"/>
                </a:solidFill>
              </a:rPr>
              <a:t>Die Schüler*innen … analysieren rechtliche Rahmenbedingungen im Hinblick auf zentrale Funktionen des Rechts. </a:t>
            </a:r>
          </a:p>
        </p:txBody>
      </p:sp>
      <p:sp>
        <p:nvSpPr>
          <p:cNvPr id="15" name="Rechteck 14"/>
          <p:cNvSpPr/>
          <p:nvPr/>
        </p:nvSpPr>
        <p:spPr>
          <a:xfrm>
            <a:off x="4680012" y="4221088"/>
            <a:ext cx="4356484" cy="2232248"/>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tx1"/>
                </a:solidFill>
              </a:rPr>
              <a:t>WR10 Lernbereich 3: Entwicklung eines Geschäftsmodells</a:t>
            </a:r>
          </a:p>
          <a:p>
            <a:r>
              <a:rPr lang="de-DE" sz="1600" dirty="0">
                <a:solidFill>
                  <a:schemeClr val="tx1"/>
                </a:solidFill>
              </a:rPr>
              <a:t>Die Schüler*innen ... stellen im Rahmen eines Projekts zur Entwicklung eines eigenen Geschäftsmodells wesentliche Elemente eines erfolgreichen Unternehmens systematisch dar. Dabei identifizieren sie den Kernprozess und vollziehen grundlegende unternehmerische Entscheidungen nach. </a:t>
            </a:r>
          </a:p>
        </p:txBody>
      </p:sp>
      <p:sp>
        <p:nvSpPr>
          <p:cNvPr id="17" name="Rechteck 16"/>
          <p:cNvSpPr/>
          <p:nvPr/>
        </p:nvSpPr>
        <p:spPr>
          <a:xfrm>
            <a:off x="5256076" y="855876"/>
            <a:ext cx="3744416" cy="199706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WR10 Lernbereich 1: Ökonomisches Handeln auf dem Markt:</a:t>
            </a:r>
          </a:p>
          <a:p>
            <a:r>
              <a:rPr lang="de-DE" sz="1400" dirty="0">
                <a:solidFill>
                  <a:schemeClr val="tx1"/>
                </a:solidFill>
              </a:rPr>
              <a:t>Die Schüler*innen ... treffen reflektierte Verbraucherentscheidungen in ökonomischen Knappheitssituationen mit Blick auf […] das Prinzip der Nachhaltigkeit. Dabei berück-sichtigen sie auch den Einfluss von Werbung, verkaufspsychologischen Maßnahmen sowie verhaltensökonomischer Effekte […].</a:t>
            </a:r>
          </a:p>
        </p:txBody>
      </p:sp>
    </p:spTree>
    <p:extLst>
      <p:ext uri="{BB962C8B-B14F-4D97-AF65-F5344CB8AC3E}">
        <p14:creationId xmlns:p14="http://schemas.microsoft.com/office/powerpoint/2010/main" val="401312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757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68" t="22107" r="27508" b="4205"/>
          <a:stretch/>
        </p:blipFill>
        <p:spPr bwMode="auto">
          <a:xfrm>
            <a:off x="379741" y="885185"/>
            <a:ext cx="8152699" cy="554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166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1559" y="1616601"/>
            <a:ext cx="8281615" cy="2246769"/>
          </a:xfrm>
          <a:prstGeom prst="rect">
            <a:avLst/>
          </a:prstGeom>
          <a:noFill/>
        </p:spPr>
        <p:txBody>
          <a:bodyPr wrap="square" rtlCol="0">
            <a:spAutoFit/>
          </a:bodyPr>
          <a:lstStyle/>
          <a:p>
            <a:r>
              <a:rPr lang="de-DE" sz="2800" dirty="0" smtClean="0">
                <a:latin typeface="Century Gothic" panose="020B0502020202020204" pitchFamily="34" charset="0"/>
              </a:rPr>
              <a:t>Ergebnis: Schulische Bildung setzt sich zusammen aus</a:t>
            </a:r>
            <a:endParaRPr lang="de-DE" sz="2800" dirty="0">
              <a:latin typeface="Century Gothic" panose="020B0502020202020204" pitchFamily="34" charset="0"/>
            </a:endParaRPr>
          </a:p>
          <a:p>
            <a:pPr marL="571500" indent="-571500">
              <a:buFont typeface="Arial" pitchFamily="34" charset="0"/>
              <a:buChar char="•"/>
            </a:pPr>
            <a:r>
              <a:rPr lang="de-DE" sz="2800" b="1" dirty="0" smtClean="0">
                <a:solidFill>
                  <a:srgbClr val="00B050"/>
                </a:solidFill>
                <a:latin typeface="Century Gothic" panose="020B0502020202020204" pitchFamily="34" charset="0"/>
              </a:rPr>
              <a:t>Kenntnissen</a:t>
            </a:r>
            <a:r>
              <a:rPr lang="de-DE" sz="2800" dirty="0">
                <a:latin typeface="Century Gothic" panose="020B0502020202020204" pitchFamily="34" charset="0"/>
              </a:rPr>
              <a:t>, </a:t>
            </a:r>
            <a:endParaRPr lang="de-DE" sz="2800" dirty="0" smtClean="0">
              <a:latin typeface="Century Gothic" panose="020B0502020202020204" pitchFamily="34" charset="0"/>
            </a:endParaRPr>
          </a:p>
          <a:p>
            <a:pPr marL="571500" indent="-571500">
              <a:buFont typeface="Arial" pitchFamily="34" charset="0"/>
              <a:buChar char="•"/>
            </a:pPr>
            <a:r>
              <a:rPr lang="de-DE" sz="2800" b="1" dirty="0" smtClean="0">
                <a:solidFill>
                  <a:srgbClr val="00B0F0"/>
                </a:solidFill>
                <a:latin typeface="Century Gothic" panose="020B0502020202020204" pitchFamily="34" charset="0"/>
              </a:rPr>
              <a:t>Fertigkeiten</a:t>
            </a:r>
            <a:r>
              <a:rPr lang="de-DE" sz="2800" dirty="0" smtClean="0">
                <a:solidFill>
                  <a:srgbClr val="00B0F0"/>
                </a:solidFill>
                <a:latin typeface="Century Gothic" panose="020B0502020202020204" pitchFamily="34" charset="0"/>
              </a:rPr>
              <a:t> </a:t>
            </a:r>
            <a:r>
              <a:rPr lang="de-DE" sz="2800" dirty="0">
                <a:latin typeface="Century Gothic" panose="020B0502020202020204" pitchFamily="34" charset="0"/>
              </a:rPr>
              <a:t>und </a:t>
            </a:r>
            <a:endParaRPr lang="de-DE" sz="2800" dirty="0" smtClean="0">
              <a:latin typeface="Century Gothic" panose="020B0502020202020204" pitchFamily="34" charset="0"/>
            </a:endParaRPr>
          </a:p>
          <a:p>
            <a:pPr marL="571500" indent="-571500">
              <a:buFont typeface="Arial" pitchFamily="34" charset="0"/>
              <a:buChar char="•"/>
            </a:pPr>
            <a:r>
              <a:rPr lang="de-DE" sz="2800" b="1" dirty="0" smtClean="0">
                <a:solidFill>
                  <a:schemeClr val="accent6">
                    <a:lumMod val="75000"/>
                  </a:schemeClr>
                </a:solidFill>
                <a:latin typeface="Century Gothic" panose="020B0502020202020204" pitchFamily="34" charset="0"/>
              </a:rPr>
              <a:t>Einstellungen</a:t>
            </a:r>
            <a:r>
              <a:rPr lang="de-DE" sz="2800" dirty="0">
                <a:latin typeface="Century Gothic" panose="020B0502020202020204" pitchFamily="34" charset="0"/>
              </a:rPr>
              <a:t>; </a:t>
            </a:r>
            <a:endParaRPr lang="de-DE" sz="2800" i="1" dirty="0">
              <a:latin typeface="Century Gothic" panose="020B0502020202020204" pitchFamily="34" charset="0"/>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643632" y="4059069"/>
            <a:ext cx="8281615" cy="954107"/>
          </a:xfrm>
          <a:prstGeom prst="rect">
            <a:avLst/>
          </a:prstGeom>
          <a:noFill/>
        </p:spPr>
        <p:txBody>
          <a:bodyPr wrap="square" rtlCol="0">
            <a:spAutoFit/>
          </a:bodyPr>
          <a:lstStyle/>
          <a:p>
            <a:r>
              <a:rPr lang="de-DE" sz="2800" dirty="0" smtClean="0">
                <a:latin typeface="Century Gothic" panose="020B0502020202020204" pitchFamily="34" charset="0"/>
              </a:rPr>
              <a:t>... und nichts anderes meint der Begriff der </a:t>
            </a:r>
            <a:r>
              <a:rPr lang="de-DE" sz="2800" b="1" dirty="0" smtClean="0">
                <a:latin typeface="Century Gothic" panose="020B0502020202020204" pitchFamily="34" charset="0"/>
              </a:rPr>
              <a:t>Kompetenz</a:t>
            </a:r>
            <a:r>
              <a:rPr lang="de-DE" sz="2800" dirty="0" smtClean="0">
                <a:latin typeface="Century Gothic" panose="020B0502020202020204" pitchFamily="34" charset="0"/>
              </a:rPr>
              <a:t>!</a:t>
            </a:r>
            <a:endParaRPr lang="de-DE" sz="2800" i="1" dirty="0">
              <a:latin typeface="Century Gothic" panose="020B0502020202020204" pitchFamily="34" charset="0"/>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9087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pic>
        <p:nvPicPr>
          <p:cNvPr id="524308" name="Picture 20" descr="Bildergebnis für fragezei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599" y="1024353"/>
            <a:ext cx="2586446" cy="258644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1"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8" name="Textfeld 7"/>
          <p:cNvSpPr txBox="1"/>
          <p:nvPr/>
        </p:nvSpPr>
        <p:spPr>
          <a:xfrm>
            <a:off x="611559" y="726232"/>
            <a:ext cx="8281615" cy="523220"/>
          </a:xfrm>
          <a:prstGeom prst="rect">
            <a:avLst/>
          </a:prstGeom>
          <a:noFill/>
        </p:spPr>
        <p:txBody>
          <a:bodyPr wrap="square" rtlCol="0">
            <a:spAutoFit/>
          </a:bodyPr>
          <a:lstStyle/>
          <a:p>
            <a:r>
              <a:rPr lang="de-DE" sz="2800" dirty="0" smtClean="0">
                <a:latin typeface="Century Gothic" panose="020B0502020202020204" pitchFamily="34" charset="0"/>
              </a:rPr>
              <a:t>Schlussfolgerungen (III):</a:t>
            </a:r>
            <a:endParaRPr lang="de-DE" sz="2800" dirty="0">
              <a:latin typeface="Century Gothic" panose="020B0502020202020204" pitchFamily="34" charset="0"/>
            </a:endParaRPr>
          </a:p>
        </p:txBody>
      </p:sp>
      <p:sp>
        <p:nvSpPr>
          <p:cNvPr id="2" name="Abgerundetes Rechteck 1"/>
          <p:cNvSpPr/>
          <p:nvPr/>
        </p:nvSpPr>
        <p:spPr>
          <a:xfrm>
            <a:off x="107504" y="1302296"/>
            <a:ext cx="2930727" cy="1853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Inhaltsbezogen:</a:t>
            </a:r>
          </a:p>
          <a:p>
            <a:r>
              <a:rPr lang="de-DE" sz="2000" i="1" dirty="0" smtClean="0">
                <a:solidFill>
                  <a:schemeClr val="tx1"/>
                </a:solidFill>
              </a:rPr>
              <a:t>„Haben Sie mit denen schon </a:t>
            </a:r>
            <a:r>
              <a:rPr lang="de-DE" sz="2000" b="1" i="1" dirty="0" smtClean="0">
                <a:solidFill>
                  <a:schemeClr val="tx1"/>
                </a:solidFill>
              </a:rPr>
              <a:t>Umwelt- und Verbraucherschutz </a:t>
            </a:r>
            <a:r>
              <a:rPr lang="de-DE" sz="2000" i="1" dirty="0" smtClean="0">
                <a:solidFill>
                  <a:schemeClr val="tx1"/>
                </a:solidFill>
              </a:rPr>
              <a:t>gemacht?“</a:t>
            </a:r>
            <a:endParaRPr lang="de-DE" sz="2000" i="1" dirty="0">
              <a:solidFill>
                <a:schemeClr val="tx1"/>
              </a:solidFill>
            </a:endParaRPr>
          </a:p>
        </p:txBody>
      </p:sp>
      <p:sp>
        <p:nvSpPr>
          <p:cNvPr id="16" name="Abgerundetes Rechteck 15"/>
          <p:cNvSpPr/>
          <p:nvPr/>
        </p:nvSpPr>
        <p:spPr>
          <a:xfrm>
            <a:off x="5111701" y="3265173"/>
            <a:ext cx="3781474" cy="225205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Antwort kompetenzorientiert:</a:t>
            </a: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a:p>
            <a:pPr algn="ctr"/>
            <a:endParaRPr lang="de-DE" sz="2000" dirty="0" smtClean="0">
              <a:solidFill>
                <a:schemeClr val="tx1"/>
              </a:solidFill>
            </a:endParaRPr>
          </a:p>
          <a:p>
            <a:pPr algn="ctr"/>
            <a:endParaRPr lang="de-DE" sz="2000" dirty="0">
              <a:solidFill>
                <a:schemeClr val="tx1"/>
              </a:solidFill>
            </a:endParaRPr>
          </a:p>
          <a:p>
            <a:pPr algn="ctr"/>
            <a:endParaRPr lang="de-DE" sz="2000" dirty="0" smtClean="0">
              <a:solidFill>
                <a:schemeClr val="tx1"/>
              </a:solidFill>
            </a:endParaRPr>
          </a:p>
        </p:txBody>
      </p:sp>
      <p:sp>
        <p:nvSpPr>
          <p:cNvPr id="14" name="Textfeld 13"/>
          <p:cNvSpPr txBox="1"/>
          <p:nvPr/>
        </p:nvSpPr>
        <p:spPr>
          <a:xfrm>
            <a:off x="5162779" y="3631376"/>
            <a:ext cx="3730396" cy="1815882"/>
          </a:xfrm>
          <a:prstGeom prst="rect">
            <a:avLst/>
          </a:prstGeom>
          <a:noFill/>
        </p:spPr>
        <p:txBody>
          <a:bodyPr wrap="square" rtlCol="0">
            <a:spAutoFit/>
          </a:bodyPr>
          <a:lstStyle/>
          <a:p>
            <a:r>
              <a:rPr lang="de-DE" sz="1600" b="1" dirty="0" smtClean="0"/>
              <a:t>Die Schüler*innen </a:t>
            </a:r>
            <a:r>
              <a:rPr lang="de-DE" sz="1600" i="1" dirty="0" smtClean="0"/>
              <a:t>planen </a:t>
            </a:r>
            <a:r>
              <a:rPr lang="de-DE" sz="1600" i="1" dirty="0"/>
              <a:t>ihren Einkauf selbständig unter Berücksichtigung vorhandener Vorräte </a:t>
            </a:r>
            <a:r>
              <a:rPr lang="de-DE" sz="1600" i="1" dirty="0" smtClean="0"/>
              <a:t>… </a:t>
            </a:r>
            <a:r>
              <a:rPr lang="de-DE" sz="1600" i="1" dirty="0"/>
              <a:t>sowie saisonaler, </a:t>
            </a:r>
            <a:r>
              <a:rPr lang="de-DE" sz="1600" i="1" dirty="0" smtClean="0"/>
              <a:t>regionaler </a:t>
            </a:r>
            <a:r>
              <a:rPr lang="de-DE" sz="1600" i="1" dirty="0"/>
              <a:t>und naturbelassener </a:t>
            </a:r>
            <a:r>
              <a:rPr lang="de-DE" sz="1600" i="1" dirty="0" smtClean="0"/>
              <a:t>Lebens-mittel; </a:t>
            </a:r>
            <a:r>
              <a:rPr lang="de-DE" sz="1600" b="1" i="1" dirty="0"/>
              <a:t>sie</a:t>
            </a:r>
            <a:r>
              <a:rPr lang="de-DE" sz="1600" i="1" dirty="0"/>
              <a:t> beachten beim Verarbeiten und Bevorraten von Lebensmitteln </a:t>
            </a:r>
            <a:r>
              <a:rPr lang="de-DE" sz="1600" i="1" dirty="0" err="1" smtClean="0"/>
              <a:t>ökonomi-sche</a:t>
            </a:r>
            <a:r>
              <a:rPr lang="de-DE" sz="1600" i="1" dirty="0" smtClean="0"/>
              <a:t> </a:t>
            </a:r>
            <a:r>
              <a:rPr lang="de-DE" sz="1600" i="1" dirty="0"/>
              <a:t>und ökologische </a:t>
            </a:r>
            <a:r>
              <a:rPr lang="de-DE" sz="1600" i="1" dirty="0" smtClean="0"/>
              <a:t>Grundsätze … </a:t>
            </a:r>
            <a:r>
              <a:rPr lang="de-DE" sz="1600" b="1" i="1" dirty="0" smtClean="0"/>
              <a:t>usw.</a:t>
            </a:r>
            <a:endParaRPr lang="de-DE" sz="1600" b="1" dirty="0"/>
          </a:p>
        </p:txBody>
      </p:sp>
      <p:sp>
        <p:nvSpPr>
          <p:cNvPr id="17" name="Pfeil nach unten 16"/>
          <p:cNvSpPr/>
          <p:nvPr/>
        </p:nvSpPr>
        <p:spPr>
          <a:xfrm>
            <a:off x="7816138" y="2115239"/>
            <a:ext cx="766403" cy="1224136"/>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Zusammenführen 18"/>
          <p:cNvSpPr/>
          <p:nvPr/>
        </p:nvSpPr>
        <p:spPr>
          <a:xfrm rot="5400000">
            <a:off x="2936629" y="3161781"/>
            <a:ext cx="2059427" cy="2219426"/>
          </a:xfrm>
          <a:prstGeom prst="flowChartMer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699793" y="3501008"/>
            <a:ext cx="2339900" cy="1384995"/>
          </a:xfrm>
          <a:prstGeom prst="rect">
            <a:avLst/>
          </a:prstGeom>
          <a:noFill/>
        </p:spPr>
        <p:txBody>
          <a:bodyPr wrap="square" rtlCol="0">
            <a:spAutoFit/>
          </a:bodyPr>
          <a:lstStyle/>
          <a:p>
            <a:pPr algn="r"/>
            <a:r>
              <a:rPr lang="de-DE" dirty="0" smtClean="0"/>
              <a:t>Welche</a:t>
            </a:r>
            <a:r>
              <a:rPr lang="de-DE" sz="2000" dirty="0" smtClean="0"/>
              <a:t> </a:t>
            </a:r>
            <a:br>
              <a:rPr lang="de-DE" sz="2000" dirty="0" smtClean="0"/>
            </a:br>
            <a:r>
              <a:rPr lang="de-DE" sz="2400" b="1" dirty="0" smtClean="0"/>
              <a:t>Lernwege</a:t>
            </a:r>
            <a:r>
              <a:rPr lang="de-DE" sz="2800" dirty="0" smtClean="0"/>
              <a:t> </a:t>
            </a:r>
            <a:br>
              <a:rPr lang="de-DE" sz="2800" dirty="0" smtClean="0"/>
            </a:br>
            <a:r>
              <a:rPr lang="de-DE" dirty="0" smtClean="0"/>
              <a:t>führen zu diesen </a:t>
            </a:r>
            <a:br>
              <a:rPr lang="de-DE" dirty="0" smtClean="0"/>
            </a:br>
            <a:r>
              <a:rPr lang="de-DE" dirty="0" smtClean="0"/>
              <a:t>Zielen?</a:t>
            </a:r>
            <a:endParaRPr lang="de-DE" dirty="0"/>
          </a:p>
        </p:txBody>
      </p:sp>
      <p:sp>
        <p:nvSpPr>
          <p:cNvPr id="22" name="Abgerundetes Rechteck 21"/>
          <p:cNvSpPr/>
          <p:nvPr/>
        </p:nvSpPr>
        <p:spPr>
          <a:xfrm>
            <a:off x="557486" y="3645024"/>
            <a:ext cx="2574354" cy="1426964"/>
          </a:xfrm>
          <a:prstGeom prst="roundRect">
            <a:avLst/>
          </a:prstGeom>
          <a:solidFill>
            <a:srgbClr val="B8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Welche </a:t>
            </a:r>
            <a:r>
              <a:rPr lang="de-DE" b="1" dirty="0" smtClean="0">
                <a:solidFill>
                  <a:schemeClr val="tx1"/>
                </a:solidFill>
              </a:rPr>
              <a:t>Impulse, Materialien, Methoden, Aufgaben </a:t>
            </a:r>
            <a:r>
              <a:rPr lang="de-DE" dirty="0" smtClean="0">
                <a:solidFill>
                  <a:schemeClr val="tx1"/>
                </a:solidFill>
              </a:rPr>
              <a:t>... könnten dafür geeignet sein?</a:t>
            </a:r>
            <a:endParaRPr lang="de-DE" i="1" dirty="0">
              <a:solidFill>
                <a:schemeClr val="tx1"/>
              </a:solidFill>
            </a:endParaRPr>
          </a:p>
        </p:txBody>
      </p:sp>
      <p:sp>
        <p:nvSpPr>
          <p:cNvPr id="26" name="Abgerundetes Rechteck 25"/>
          <p:cNvSpPr/>
          <p:nvPr/>
        </p:nvSpPr>
        <p:spPr>
          <a:xfrm>
            <a:off x="5220072" y="1554988"/>
            <a:ext cx="1363965" cy="1297948"/>
          </a:xfrm>
          <a:prstGeom prst="roundRect">
            <a:avLst/>
          </a:prstGeom>
          <a:solidFill>
            <a:srgbClr val="B8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Ich suche Impulse, Materialien, Methoden, Aufgaben </a:t>
            </a:r>
            <a:r>
              <a:rPr lang="de-DE" sz="1600" dirty="0" smtClean="0">
                <a:solidFill>
                  <a:schemeClr val="tx1"/>
                </a:solidFill>
              </a:rPr>
              <a:t>... </a:t>
            </a:r>
            <a:endParaRPr lang="de-DE" sz="1600" i="1" dirty="0">
              <a:solidFill>
                <a:schemeClr val="tx1"/>
              </a:solidFill>
            </a:endParaRPr>
          </a:p>
        </p:txBody>
      </p:sp>
      <p:sp>
        <p:nvSpPr>
          <p:cNvPr id="2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524295" name="Picture 7" descr="Bildergebnis für Lehrer Läm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091" y="1703667"/>
            <a:ext cx="1165498" cy="127987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Zusammenführen 2"/>
          <p:cNvSpPr/>
          <p:nvPr/>
        </p:nvSpPr>
        <p:spPr>
          <a:xfrm rot="16200000">
            <a:off x="3249393" y="1170289"/>
            <a:ext cx="2396066" cy="2265372"/>
          </a:xfrm>
          <a:prstGeom prst="flowChartMer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75856" y="1375608"/>
            <a:ext cx="2289385" cy="1754326"/>
          </a:xfrm>
          <a:prstGeom prst="rect">
            <a:avLst/>
          </a:prstGeom>
          <a:noFill/>
        </p:spPr>
        <p:txBody>
          <a:bodyPr wrap="square" rtlCol="0">
            <a:spAutoFit/>
          </a:bodyPr>
          <a:lstStyle/>
          <a:p>
            <a:r>
              <a:rPr lang="de-DE" dirty="0" smtClean="0"/>
              <a:t>Wie </a:t>
            </a:r>
            <a:br>
              <a:rPr lang="de-DE" dirty="0" smtClean="0"/>
            </a:br>
            <a:r>
              <a:rPr lang="de-DE" dirty="0" smtClean="0"/>
              <a:t>mache ich </a:t>
            </a:r>
            <a:br>
              <a:rPr lang="de-DE" dirty="0" smtClean="0"/>
            </a:br>
            <a:r>
              <a:rPr lang="de-DE" dirty="0" smtClean="0"/>
              <a:t>mit den </a:t>
            </a:r>
            <a:r>
              <a:rPr lang="de-DE" dirty="0"/>
              <a:t>8</a:t>
            </a:r>
            <a:r>
              <a:rPr lang="de-DE" dirty="0" smtClean="0"/>
              <a:t>ern nur </a:t>
            </a:r>
            <a:br>
              <a:rPr lang="de-DE" dirty="0" smtClean="0"/>
            </a:br>
            <a:r>
              <a:rPr lang="de-DE" b="1" i="1" dirty="0" smtClean="0"/>
              <a:t>Umwelt- und Verbraucher-</a:t>
            </a:r>
            <a:br>
              <a:rPr lang="de-DE" b="1" i="1" dirty="0" smtClean="0"/>
            </a:br>
            <a:r>
              <a:rPr lang="de-DE" b="1" i="1" dirty="0" err="1" smtClean="0"/>
              <a:t>schutz</a:t>
            </a:r>
            <a:r>
              <a:rPr lang="de-DE" b="1" i="1" dirty="0" smtClean="0"/>
              <a:t>?</a:t>
            </a:r>
            <a:endParaRPr lang="de-DE" b="1" i="1" dirty="0"/>
          </a:p>
        </p:txBody>
      </p:sp>
      <p:sp>
        <p:nvSpPr>
          <p:cNvPr id="5" name="Wolkenförmige Legende 4"/>
          <p:cNvSpPr/>
          <p:nvPr/>
        </p:nvSpPr>
        <p:spPr>
          <a:xfrm>
            <a:off x="6649913" y="577847"/>
            <a:ext cx="2495414" cy="1607129"/>
          </a:xfrm>
          <a:prstGeom prst="cloudCallout">
            <a:avLst>
              <a:gd name="adj1" fmla="val -44041"/>
              <a:gd name="adj2" fmla="val 39066"/>
            </a:avLst>
          </a:prstGeom>
          <a:gradFill flip="none" rotWithShape="1">
            <a:gsLst>
              <a:gs pos="0">
                <a:schemeClr val="bg1">
                  <a:lumMod val="65000"/>
                </a:schemeClr>
              </a:gs>
              <a:gs pos="67000">
                <a:schemeClr val="bg1">
                  <a:lumMod val="95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6988635" y="775443"/>
            <a:ext cx="2155365" cy="1200329"/>
          </a:xfrm>
          <a:prstGeom prst="rect">
            <a:avLst/>
          </a:prstGeom>
          <a:noFill/>
        </p:spPr>
        <p:txBody>
          <a:bodyPr wrap="square" rtlCol="0">
            <a:spAutoFit/>
          </a:bodyPr>
          <a:lstStyle/>
          <a:p>
            <a:r>
              <a:rPr lang="de-DE" dirty="0" smtClean="0"/>
              <a:t>Was können die, </a:t>
            </a:r>
            <a:br>
              <a:rPr lang="de-DE" dirty="0" smtClean="0"/>
            </a:br>
            <a:r>
              <a:rPr lang="de-DE" dirty="0" smtClean="0"/>
              <a:t>wenn die </a:t>
            </a:r>
            <a:r>
              <a:rPr lang="de-DE" b="1" i="1" dirty="0" smtClean="0"/>
              <a:t>„Umwelt- </a:t>
            </a:r>
            <a:br>
              <a:rPr lang="de-DE" b="1" i="1" dirty="0" smtClean="0"/>
            </a:br>
            <a:r>
              <a:rPr lang="de-DE" b="1" i="1" dirty="0" smtClean="0"/>
              <a:t>und Verbraucher-</a:t>
            </a:r>
            <a:br>
              <a:rPr lang="de-DE" b="1" i="1" dirty="0" smtClean="0"/>
            </a:br>
            <a:r>
              <a:rPr lang="de-DE" b="1" i="1" dirty="0" smtClean="0"/>
              <a:t>   </a:t>
            </a:r>
            <a:r>
              <a:rPr lang="de-DE" b="1" i="1" dirty="0" err="1" smtClean="0"/>
              <a:t>schutz</a:t>
            </a:r>
            <a:r>
              <a:rPr lang="de-DE" b="1" i="1" dirty="0" smtClean="0"/>
              <a:t> können“?</a:t>
            </a:r>
            <a:endParaRPr lang="de-DE" b="1" i="1" dirty="0"/>
          </a:p>
        </p:txBody>
      </p:sp>
      <p:sp>
        <p:nvSpPr>
          <p:cNvPr id="7" name="Rechteck 6"/>
          <p:cNvSpPr/>
          <p:nvPr/>
        </p:nvSpPr>
        <p:spPr>
          <a:xfrm>
            <a:off x="107504" y="775443"/>
            <a:ext cx="8928992" cy="474178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p:cNvSpPr/>
          <p:nvPr/>
        </p:nvSpPr>
        <p:spPr>
          <a:xfrm rot="5400000">
            <a:off x="5919907" y="4002043"/>
            <a:ext cx="1437640" cy="3772722"/>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p:cNvSpPr txBox="1"/>
          <p:nvPr/>
        </p:nvSpPr>
        <p:spPr>
          <a:xfrm>
            <a:off x="5796831" y="5447258"/>
            <a:ext cx="3096344" cy="830997"/>
          </a:xfrm>
          <a:prstGeom prst="rect">
            <a:avLst/>
          </a:prstGeom>
          <a:noFill/>
        </p:spPr>
        <p:txBody>
          <a:bodyPr wrap="square" rtlCol="0">
            <a:spAutoFit/>
          </a:bodyPr>
          <a:lstStyle/>
          <a:p>
            <a:r>
              <a:rPr lang="de-DE" sz="2400" dirty="0" smtClean="0"/>
              <a:t>Unterricht vom </a:t>
            </a:r>
            <a:br>
              <a:rPr lang="de-DE" sz="2400" dirty="0" smtClean="0"/>
            </a:br>
            <a:r>
              <a:rPr lang="de-DE" sz="2400" dirty="0" smtClean="0"/>
              <a:t>Ende her denken!</a:t>
            </a:r>
            <a:endParaRPr lang="de-DE" sz="2400" dirty="0"/>
          </a:p>
        </p:txBody>
      </p:sp>
      <p:sp>
        <p:nvSpPr>
          <p:cNvPr id="24" name="Pfeil nach unten 23"/>
          <p:cNvSpPr/>
          <p:nvPr/>
        </p:nvSpPr>
        <p:spPr>
          <a:xfrm rot="16200000">
            <a:off x="1781448" y="3717211"/>
            <a:ext cx="1458583" cy="4338546"/>
          </a:xfrm>
          <a:prstGeom prst="downArrow">
            <a:avLst/>
          </a:prstGeom>
          <a:gradFill>
            <a:gsLst>
              <a:gs pos="0">
                <a:srgbClr val="92D050"/>
              </a:gs>
              <a:gs pos="50000">
                <a:schemeClr val="accent1">
                  <a:tint val="44500"/>
                  <a:satMod val="160000"/>
                </a:schemeClr>
              </a:gs>
              <a:gs pos="100000">
                <a:schemeClr val="tx2">
                  <a:lumMod val="40000"/>
                  <a:lumOff val="6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p:cNvSpPr txBox="1"/>
          <p:nvPr/>
        </p:nvSpPr>
        <p:spPr>
          <a:xfrm>
            <a:off x="395536" y="5458421"/>
            <a:ext cx="3096344" cy="830997"/>
          </a:xfrm>
          <a:prstGeom prst="rect">
            <a:avLst/>
          </a:prstGeom>
          <a:noFill/>
        </p:spPr>
        <p:txBody>
          <a:bodyPr wrap="square" rtlCol="0">
            <a:spAutoFit/>
          </a:bodyPr>
          <a:lstStyle/>
          <a:p>
            <a:r>
              <a:rPr lang="de-DE" sz="2400" dirty="0" smtClean="0"/>
              <a:t>Unterrichtsplanung ist Lernwege-Planung!</a:t>
            </a:r>
            <a:endParaRPr lang="de-DE" sz="2400" dirty="0"/>
          </a:p>
        </p:txBody>
      </p:sp>
      <p:sp>
        <p:nvSpPr>
          <p:cNvPr id="12" name="Abgerundetes Rechteck 11"/>
          <p:cNvSpPr/>
          <p:nvPr/>
        </p:nvSpPr>
        <p:spPr>
          <a:xfrm>
            <a:off x="157637" y="1370373"/>
            <a:ext cx="3157103" cy="1556593"/>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Anschlussfrage:</a:t>
            </a:r>
          </a:p>
          <a:p>
            <a:r>
              <a:rPr lang="de-DE" sz="2000" dirty="0" smtClean="0">
                <a:solidFill>
                  <a:schemeClr val="tx1"/>
                </a:solidFill>
              </a:rPr>
              <a:t>… und worauf wird sich die Leistungsbewertung infolgedessen beziehen?</a:t>
            </a:r>
            <a:endParaRPr lang="de-DE" sz="2000" dirty="0">
              <a:solidFill>
                <a:schemeClr val="tx1"/>
              </a:solidFill>
            </a:endParaRPr>
          </a:p>
        </p:txBody>
      </p:sp>
      <p:sp>
        <p:nvSpPr>
          <p:cNvPr id="15" name="Abgerundetes Rechteck 14"/>
          <p:cNvSpPr/>
          <p:nvPr/>
        </p:nvSpPr>
        <p:spPr>
          <a:xfrm>
            <a:off x="3635895" y="1104941"/>
            <a:ext cx="5257279" cy="4196267"/>
          </a:xfrm>
          <a:prstGeom prst="roundRect">
            <a:avLst/>
          </a:prstGeom>
          <a:gradFill flip="none" rotWithShape="1">
            <a:gsLst>
              <a:gs pos="0">
                <a:schemeClr val="bg1">
                  <a:lumMod val="65000"/>
                </a:schemeClr>
              </a:gs>
              <a:gs pos="67000">
                <a:schemeClr val="bg1">
                  <a:lumMod val="95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e-DE" sz="2000" b="1" i="1" dirty="0" smtClean="0">
                <a:solidFill>
                  <a:schemeClr val="tx1"/>
                </a:solidFill>
              </a:rPr>
              <a:t> Kompetenzorientierte Leistungsbewertung </a:t>
            </a:r>
            <a:r>
              <a:rPr lang="de-DE" sz="2000" i="1" dirty="0" smtClean="0">
                <a:solidFill>
                  <a:schemeClr val="tx1"/>
                </a:solidFill>
              </a:rPr>
              <a:t>muss Auskunft darüber geben, </a:t>
            </a:r>
            <a:r>
              <a:rPr lang="de-DE" sz="2000" b="1" i="1" dirty="0" smtClean="0">
                <a:solidFill>
                  <a:schemeClr val="tx1"/>
                </a:solidFill>
              </a:rPr>
              <a:t>in welchem Grad </a:t>
            </a:r>
            <a:r>
              <a:rPr lang="de-DE" sz="2000" i="1" dirty="0" smtClean="0">
                <a:solidFill>
                  <a:schemeClr val="tx1"/>
                </a:solidFill>
              </a:rPr>
              <a:t>die Schülerin/der Schüler …</a:t>
            </a:r>
          </a:p>
          <a:p>
            <a:endParaRPr lang="de-DE" sz="2000" i="1" dirty="0">
              <a:solidFill>
                <a:schemeClr val="tx1"/>
              </a:solidFill>
            </a:endParaRPr>
          </a:p>
          <a:p>
            <a:endParaRPr lang="de-DE" sz="2000" i="1" dirty="0" smtClean="0">
              <a:solidFill>
                <a:schemeClr val="tx1"/>
              </a:solidFill>
            </a:endParaRPr>
          </a:p>
          <a:p>
            <a:endParaRPr lang="de-DE" sz="2000" i="1" dirty="0">
              <a:solidFill>
                <a:schemeClr val="tx1"/>
              </a:solidFill>
            </a:endParaRPr>
          </a:p>
          <a:p>
            <a:endParaRPr lang="de-DE" sz="2000" i="1" dirty="0" smtClean="0">
              <a:solidFill>
                <a:schemeClr val="tx1"/>
              </a:solidFill>
            </a:endParaRPr>
          </a:p>
          <a:p>
            <a:endParaRPr lang="de-DE" sz="2000" i="1" dirty="0">
              <a:solidFill>
                <a:schemeClr val="tx1"/>
              </a:solidFill>
            </a:endParaRPr>
          </a:p>
          <a:p>
            <a:endParaRPr lang="de-DE" sz="2000" i="1" dirty="0" smtClean="0">
              <a:solidFill>
                <a:schemeClr val="tx1"/>
              </a:solidFill>
            </a:endParaRPr>
          </a:p>
          <a:p>
            <a:endParaRPr lang="de-DE" sz="2000" i="1" dirty="0">
              <a:solidFill>
                <a:schemeClr val="tx1"/>
              </a:solidFill>
            </a:endParaRPr>
          </a:p>
          <a:p>
            <a:endParaRPr lang="de-DE" sz="2000" i="1" dirty="0" smtClean="0">
              <a:solidFill>
                <a:schemeClr val="tx1"/>
              </a:solidFill>
            </a:endParaRPr>
          </a:p>
          <a:p>
            <a:endParaRPr lang="de-DE" sz="2000" i="1" dirty="0">
              <a:solidFill>
                <a:schemeClr val="tx1"/>
              </a:solidFill>
            </a:endParaRPr>
          </a:p>
          <a:p>
            <a:endParaRPr lang="de-DE" sz="2000" i="1" dirty="0" smtClean="0">
              <a:solidFill>
                <a:schemeClr val="tx1"/>
              </a:solidFill>
            </a:endParaRPr>
          </a:p>
        </p:txBody>
      </p:sp>
      <p:sp>
        <p:nvSpPr>
          <p:cNvPr id="18" name="Textfeld 17"/>
          <p:cNvSpPr txBox="1"/>
          <p:nvPr/>
        </p:nvSpPr>
        <p:spPr>
          <a:xfrm>
            <a:off x="3563888" y="2132856"/>
            <a:ext cx="5184576" cy="1231106"/>
          </a:xfrm>
          <a:prstGeom prst="rect">
            <a:avLst/>
          </a:prstGeom>
          <a:noFill/>
        </p:spPr>
        <p:txBody>
          <a:bodyPr wrap="square" rtlCol="0">
            <a:spAutoFit/>
          </a:bodyPr>
          <a:lstStyle/>
          <a:p>
            <a:pPr marL="285750" indent="-285750">
              <a:buFont typeface="Arial" panose="020B0604020202020204" pitchFamily="34" charset="0"/>
              <a:buChar char="•"/>
            </a:pPr>
            <a:r>
              <a:rPr lang="de-DE" dirty="0"/>
              <a:t>... </a:t>
            </a:r>
            <a:r>
              <a:rPr lang="de-DE" dirty="0" smtClean="0"/>
              <a:t>Werbung</a:t>
            </a:r>
            <a:r>
              <a:rPr lang="de-DE" dirty="0"/>
              <a:t>, verkaufspsychologische Maßnahmen sowie verhaltensökonomische Effekte im Hinblick auf die Beeinflussung ihres Konsumverhaltens </a:t>
            </a:r>
            <a:r>
              <a:rPr lang="de-DE" sz="2000" b="1" i="1" dirty="0" smtClean="0"/>
              <a:t>analysieren</a:t>
            </a:r>
            <a:r>
              <a:rPr lang="de-DE" dirty="0" smtClean="0"/>
              <a:t>; </a:t>
            </a:r>
            <a:r>
              <a:rPr lang="de-DE" dirty="0"/>
              <a:t>oder</a:t>
            </a:r>
            <a:r>
              <a:rPr lang="de-DE" dirty="0" smtClean="0"/>
              <a:t>:</a:t>
            </a:r>
            <a:endParaRPr lang="de-DE" dirty="0"/>
          </a:p>
        </p:txBody>
      </p:sp>
      <p:sp>
        <p:nvSpPr>
          <p:cNvPr id="28" name="Textfeld 27"/>
          <p:cNvSpPr txBox="1"/>
          <p:nvPr/>
        </p:nvSpPr>
        <p:spPr>
          <a:xfrm>
            <a:off x="3563888" y="3429000"/>
            <a:ext cx="4961867" cy="954107"/>
          </a:xfrm>
          <a:prstGeom prst="rect">
            <a:avLst/>
          </a:prstGeom>
          <a:noFill/>
        </p:spPr>
        <p:txBody>
          <a:bodyPr wrap="square" rtlCol="0">
            <a:spAutoFit/>
          </a:bodyPr>
          <a:lstStyle/>
          <a:p>
            <a:pPr marL="285750" indent="-285750">
              <a:buFont typeface="Arial" panose="020B0604020202020204" pitchFamily="34" charset="0"/>
              <a:buChar char="•"/>
            </a:pPr>
            <a:r>
              <a:rPr lang="de-DE" dirty="0"/>
              <a:t>sowohl im privaten als auch im schulischen Alltag den Schutz von geistigem Eigentum und </a:t>
            </a:r>
            <a:r>
              <a:rPr lang="de-DE" dirty="0" smtClean="0"/>
              <a:t>Persönlichkeitsrechten </a:t>
            </a:r>
            <a:r>
              <a:rPr lang="de-DE" sz="2000" b="1" i="1" dirty="0" smtClean="0"/>
              <a:t>reflektieren</a:t>
            </a:r>
            <a:r>
              <a:rPr lang="de-DE" dirty="0" smtClean="0"/>
              <a:t>; </a:t>
            </a:r>
            <a:r>
              <a:rPr lang="de-DE" dirty="0"/>
              <a:t>oder</a:t>
            </a:r>
            <a:r>
              <a:rPr lang="de-DE" dirty="0" smtClean="0"/>
              <a:t>:</a:t>
            </a:r>
            <a:endParaRPr lang="de-DE" dirty="0"/>
          </a:p>
        </p:txBody>
      </p:sp>
      <p:sp>
        <p:nvSpPr>
          <p:cNvPr id="29" name="Textfeld 28"/>
          <p:cNvSpPr txBox="1"/>
          <p:nvPr/>
        </p:nvSpPr>
        <p:spPr>
          <a:xfrm>
            <a:off x="3642581" y="4101250"/>
            <a:ext cx="5105883" cy="1231106"/>
          </a:xfrm>
          <a:prstGeom prst="rect">
            <a:avLst/>
          </a:prstGeom>
          <a:noFill/>
        </p:spPr>
        <p:txBody>
          <a:bodyPr wrap="square" rtlCol="0">
            <a:spAutoFit/>
          </a:bodyPr>
          <a:lstStyle/>
          <a:p>
            <a:pPr marL="285750" indent="-285750">
              <a:buFont typeface="Arial" panose="020B0604020202020204" pitchFamily="34" charset="0"/>
              <a:buChar char="•"/>
            </a:pPr>
            <a:endParaRPr lang="de-DE" b="1" i="1" dirty="0"/>
          </a:p>
          <a:p>
            <a:pPr marL="285750" indent="-285750">
              <a:buFont typeface="Arial" panose="020B0604020202020204" pitchFamily="34" charset="0"/>
              <a:buChar char="•"/>
            </a:pPr>
            <a:r>
              <a:rPr lang="de-DE" dirty="0"/>
              <a:t>Unter-nehmen im Hinblick auf Kernprozesse der </a:t>
            </a:r>
            <a:r>
              <a:rPr lang="de-DE" dirty="0" smtClean="0"/>
              <a:t>Leistungserstellung </a:t>
            </a:r>
            <a:r>
              <a:rPr lang="de-DE" sz="2000" b="1" i="1" dirty="0" smtClean="0"/>
              <a:t>analysieren  </a:t>
            </a:r>
            <a:r>
              <a:rPr lang="de-DE" dirty="0" smtClean="0"/>
              <a:t>– </a:t>
            </a:r>
            <a:r>
              <a:rPr lang="de-DE" i="1" dirty="0"/>
              <a:t>usw.</a:t>
            </a:r>
          </a:p>
          <a:p>
            <a:endParaRPr lang="de-DE" dirty="0"/>
          </a:p>
        </p:txBody>
      </p:sp>
      <p:sp>
        <p:nvSpPr>
          <p:cNvPr id="13" name="Pfeil nach rechts 12"/>
          <p:cNvSpPr/>
          <p:nvPr/>
        </p:nvSpPr>
        <p:spPr>
          <a:xfrm>
            <a:off x="882966" y="2871520"/>
            <a:ext cx="2919204" cy="883493"/>
          </a:xfrm>
          <a:prstGeom prst="rightArrow">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i="1" dirty="0" smtClean="0">
                <a:solidFill>
                  <a:schemeClr val="tx1"/>
                </a:solidFill>
              </a:rPr>
              <a:t>Antwort:</a:t>
            </a:r>
            <a:endParaRPr lang="de-DE" sz="2400" i="1" dirty="0">
              <a:solidFill>
                <a:schemeClr val="tx1"/>
              </a:solidFill>
            </a:endParaRPr>
          </a:p>
        </p:txBody>
      </p:sp>
    </p:spTree>
    <p:extLst>
      <p:ext uri="{BB962C8B-B14F-4D97-AF65-F5344CB8AC3E}">
        <p14:creationId xmlns:p14="http://schemas.microsoft.com/office/powerpoint/2010/main" val="284757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18" grpId="0"/>
      <p:bldP spid="28" grpId="0"/>
      <p:bldP spid="29"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21"/>
          <p:cNvSpPr txBox="1">
            <a:spLocks noChangeArrowheads="1"/>
          </p:cNvSpPr>
          <p:nvPr/>
        </p:nvSpPr>
        <p:spPr bwMode="auto">
          <a:xfrm>
            <a:off x="383264" y="2083635"/>
            <a:ext cx="8352730" cy="4101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smtClean="0"/>
              <a:t>Kompetenzerwartungen für </a:t>
            </a:r>
            <a:r>
              <a:rPr lang="de-DE" dirty="0"/>
              <a:t>SchülerInnen </a:t>
            </a:r>
            <a:r>
              <a:rPr lang="de-DE" dirty="0" smtClean="0"/>
              <a:t>im Fach WR</a:t>
            </a:r>
          </a:p>
          <a:p>
            <a:pPr eaLnBrk="1" hangingPunct="1">
              <a:spcBef>
                <a:spcPct val="50000"/>
              </a:spcBef>
            </a:pPr>
            <a:r>
              <a:rPr lang="de-DE" sz="2000" dirty="0" smtClean="0"/>
              <a:t>Die Schülerinnen </a:t>
            </a:r>
            <a:r>
              <a:rPr lang="de-DE" sz="2000" dirty="0"/>
              <a:t>und </a:t>
            </a:r>
            <a:r>
              <a:rPr lang="de-DE" sz="2000" dirty="0" smtClean="0"/>
              <a:t>Schüler ...</a:t>
            </a:r>
            <a:endParaRPr lang="de-DE" sz="2000" dirty="0"/>
          </a:p>
          <a:p>
            <a:pPr marL="342900" indent="-342900" eaLnBrk="1" hangingPunct="1">
              <a:spcBef>
                <a:spcPct val="50000"/>
              </a:spcBef>
              <a:buFont typeface="Arial" panose="020B0604020202020204" pitchFamily="34" charset="0"/>
              <a:buChar char="•"/>
            </a:pPr>
            <a:r>
              <a:rPr lang="de-DE" sz="1700" b="1" i="1" dirty="0"/>
              <a:t>analysieren</a:t>
            </a:r>
            <a:r>
              <a:rPr lang="de-DE" sz="1700" i="1" dirty="0"/>
              <a:t> Unternehmen im Hinblick auf Kernprozesse der </a:t>
            </a:r>
            <a:r>
              <a:rPr lang="de-DE" sz="1700" i="1" dirty="0" smtClean="0"/>
              <a:t>Leistungserstellung</a:t>
            </a:r>
            <a:r>
              <a:rPr lang="de-DE" sz="1700" i="1" dirty="0"/>
              <a:t>;</a:t>
            </a:r>
            <a:endParaRPr lang="de-DE" sz="1700" i="1" dirty="0" smtClean="0"/>
          </a:p>
          <a:p>
            <a:pPr marL="342900" indent="-342900" eaLnBrk="1" hangingPunct="1">
              <a:spcBef>
                <a:spcPct val="50000"/>
              </a:spcBef>
              <a:buFont typeface="Arial" panose="020B0604020202020204" pitchFamily="34" charset="0"/>
              <a:buChar char="•"/>
            </a:pPr>
            <a:r>
              <a:rPr lang="de-DE" sz="1700" b="1" i="1" dirty="0"/>
              <a:t>stellen</a:t>
            </a:r>
            <a:r>
              <a:rPr lang="de-DE" sz="1700" i="1" dirty="0"/>
              <a:t> für ausgewählte Produkte aufeinander abgestimmte Maßnahmen als einfaches Marketingkonzept </a:t>
            </a:r>
            <a:r>
              <a:rPr lang="de-DE" sz="1700" b="1" i="1" dirty="0"/>
              <a:t>zusammen</a:t>
            </a:r>
            <a:r>
              <a:rPr lang="de-DE" sz="1700" i="1" dirty="0"/>
              <a:t>. Dabei </a:t>
            </a:r>
            <a:r>
              <a:rPr lang="de-DE" sz="1700" b="1" i="1" dirty="0"/>
              <a:t>begründen</a:t>
            </a:r>
            <a:r>
              <a:rPr lang="de-DE" sz="1700" i="1" dirty="0"/>
              <a:t> sie ihre Auswahl </a:t>
            </a:r>
            <a:r>
              <a:rPr lang="de-DE" sz="1700" i="1" dirty="0" err="1" smtClean="0"/>
              <a:t>kriterienbezogen</a:t>
            </a:r>
            <a:r>
              <a:rPr lang="de-DE" sz="1700" i="1" dirty="0"/>
              <a:t> </a:t>
            </a:r>
            <a:r>
              <a:rPr lang="de-DE" sz="1700" i="1" dirty="0" smtClean="0"/>
              <a:t>(Ende Kl. 8).</a:t>
            </a:r>
          </a:p>
          <a:p>
            <a:pPr marL="342900" indent="-342900" eaLnBrk="1" hangingPunct="1">
              <a:spcBef>
                <a:spcPct val="50000"/>
              </a:spcBef>
              <a:buFont typeface="Arial" panose="020B0604020202020204" pitchFamily="34" charset="0"/>
              <a:buChar char="•"/>
            </a:pPr>
            <a:r>
              <a:rPr lang="de-DE" sz="1700" b="1" i="1" dirty="0"/>
              <a:t>wenden</a:t>
            </a:r>
            <a:r>
              <a:rPr lang="de-DE" sz="1700" i="1" dirty="0"/>
              <a:t> Rechtsnormen auf konkrete Sachverhalte </a:t>
            </a:r>
            <a:r>
              <a:rPr lang="de-DE" sz="1700" b="1" i="1" dirty="0"/>
              <a:t>an</a:t>
            </a:r>
            <a:r>
              <a:rPr lang="de-DE" sz="1700" i="1" dirty="0"/>
              <a:t>. Dazu </a:t>
            </a:r>
            <a:r>
              <a:rPr lang="de-DE" sz="1700" b="1" i="1" dirty="0"/>
              <a:t>analysieren</a:t>
            </a:r>
            <a:r>
              <a:rPr lang="de-DE" sz="1700" i="1" dirty="0"/>
              <a:t> sie Rechtsnormen, ggf. in vereinfachter Form, indem sie Tatbestandsmerkmale sowie Rechtsfolgen strukturiert </a:t>
            </a:r>
            <a:r>
              <a:rPr lang="de-DE" sz="1700" b="1" i="1" dirty="0" smtClean="0"/>
              <a:t>herausarbeiten;</a:t>
            </a:r>
          </a:p>
          <a:p>
            <a:pPr marL="342900" indent="-342900" eaLnBrk="1" hangingPunct="1">
              <a:spcBef>
                <a:spcPct val="50000"/>
              </a:spcBef>
              <a:buFont typeface="Arial" panose="020B0604020202020204" pitchFamily="34" charset="0"/>
              <a:buChar char="•"/>
            </a:pPr>
            <a:r>
              <a:rPr lang="de-DE" sz="1600" b="1" i="1" dirty="0"/>
              <a:t>beschreiben</a:t>
            </a:r>
            <a:r>
              <a:rPr lang="de-DE" sz="1600" i="1" dirty="0"/>
              <a:t> die Auswirkungen von einfachen erfolgswirksamen </a:t>
            </a:r>
            <a:r>
              <a:rPr lang="de-DE" sz="1600" i="1" dirty="0" smtClean="0"/>
              <a:t>Geschäftsvorfällen</a:t>
            </a:r>
            <a:r>
              <a:rPr lang="de-DE" sz="1700" i="1" dirty="0" smtClean="0"/>
              <a:t>;</a:t>
            </a:r>
          </a:p>
          <a:p>
            <a:pPr marL="342900" indent="-342900" eaLnBrk="1" hangingPunct="1">
              <a:spcBef>
                <a:spcPct val="50000"/>
              </a:spcBef>
              <a:buFont typeface="Arial" panose="020B0604020202020204" pitchFamily="34" charset="0"/>
              <a:buChar char="•"/>
            </a:pPr>
            <a:r>
              <a:rPr lang="de-DE" sz="1700" b="1" i="1" dirty="0"/>
              <a:t>wenden</a:t>
            </a:r>
            <a:r>
              <a:rPr lang="de-DE" sz="1700" i="1" dirty="0"/>
              <a:t> im Team grundlegende Methoden des Projektmanagements ergebnisorientiert </a:t>
            </a:r>
            <a:r>
              <a:rPr lang="de-DE" sz="1700" b="1" i="1" dirty="0" smtClean="0"/>
              <a:t>an</a:t>
            </a:r>
            <a:r>
              <a:rPr lang="de-DE" sz="1700" i="1" dirty="0"/>
              <a:t> </a:t>
            </a:r>
            <a:r>
              <a:rPr lang="de-DE" sz="1700" i="1" dirty="0" smtClean="0"/>
              <a:t>(Ende Kl. 10)</a:t>
            </a:r>
          </a:p>
        </p:txBody>
      </p:sp>
      <p:cxnSp>
        <p:nvCxnSpPr>
          <p:cNvPr id="11" name="Gerade Verbindung 10"/>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3"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9" name="Richtungspfeil 8"/>
          <p:cNvSpPr/>
          <p:nvPr/>
        </p:nvSpPr>
        <p:spPr>
          <a:xfrm>
            <a:off x="4250110" y="5923148"/>
            <a:ext cx="2356622" cy="6840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Erste Doppelfrage:</a:t>
            </a:r>
            <a:endParaRPr lang="de-DE" dirty="0"/>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8" name="Rectangle 2"/>
          <p:cNvSpPr txBox="1">
            <a:spLocks noChangeArrowheads="1"/>
          </p:cNvSpPr>
          <p:nvPr/>
        </p:nvSpPr>
        <p:spPr>
          <a:xfrm>
            <a:off x="295012" y="754423"/>
            <a:ext cx="8784976"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363" indent="-360363" algn="l">
              <a:spcAft>
                <a:spcPct val="300000"/>
              </a:spcAft>
            </a:pPr>
            <a:r>
              <a:rPr lang="de-DE" sz="2800" b="1" dirty="0"/>
              <a:t>II. Kompetenzerwartungen und Kompetenzexegese</a:t>
            </a:r>
            <a:br>
              <a:rPr lang="de-DE" sz="2800" b="1" dirty="0"/>
            </a:br>
            <a:r>
              <a:rPr lang="de-DE" sz="2200" b="1" dirty="0" smtClean="0">
                <a:cs typeface="Calibri"/>
              </a:rPr>
              <a:t>oder</a:t>
            </a:r>
            <a:r>
              <a:rPr lang="de-DE" sz="2200" b="1" dirty="0">
                <a:cs typeface="Calibri"/>
              </a:rPr>
              <a:t>: </a:t>
            </a:r>
            <a:r>
              <a:rPr lang="de-DE" sz="2200" i="1" dirty="0" smtClean="0">
                <a:cs typeface="Calibri"/>
              </a:rPr>
              <a:t>Unterrichtsplanung und Leistungsbewertung</a:t>
            </a:r>
          </a:p>
        </p:txBody>
      </p:sp>
    </p:spTree>
    <p:extLst>
      <p:ext uri="{BB962C8B-B14F-4D97-AF65-F5344CB8AC3E}">
        <p14:creationId xmlns:p14="http://schemas.microsoft.com/office/powerpoint/2010/main" val="30350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Oval 5"/>
          <p:cNvSpPr>
            <a:spLocks noChangeArrowheads="1"/>
          </p:cNvSpPr>
          <p:nvPr/>
        </p:nvSpPr>
        <p:spPr bwMode="auto">
          <a:xfrm>
            <a:off x="179388" y="1052736"/>
            <a:ext cx="4392612" cy="2665412"/>
          </a:xfrm>
          <a:prstGeom prst="ellipse">
            <a:avLst/>
          </a:prstGeom>
          <a:solidFill>
            <a:schemeClr val="tx2">
              <a:lumMod val="20000"/>
              <a:lumOff val="80000"/>
            </a:schemeClr>
          </a:solidFill>
          <a:ln w="9525">
            <a:solidFill>
              <a:schemeClr val="tx1"/>
            </a:solidFill>
            <a:round/>
            <a:headEnd/>
            <a:tailEnd/>
          </a:ln>
        </p:spPr>
        <p:txBody>
          <a:bodyPr wrap="none" anchor="ctr"/>
          <a:lstStyle/>
          <a:p>
            <a:pPr algn="ctr"/>
            <a:r>
              <a:rPr lang="de-DE" dirty="0"/>
              <a:t>Vom </a:t>
            </a:r>
            <a:r>
              <a:rPr lang="de-DE" dirty="0" smtClean="0"/>
              <a:t/>
            </a:r>
            <a:br>
              <a:rPr lang="de-DE" dirty="0" smtClean="0"/>
            </a:br>
            <a:r>
              <a:rPr lang="de-DE" sz="2800" b="1" dirty="0" smtClean="0"/>
              <a:t>Inhalt</a:t>
            </a:r>
            <a:r>
              <a:rPr lang="de-DE" dirty="0" smtClean="0"/>
              <a:t> </a:t>
            </a:r>
            <a:br>
              <a:rPr lang="de-DE" dirty="0" smtClean="0"/>
            </a:br>
            <a:r>
              <a:rPr lang="de-DE" dirty="0" smtClean="0"/>
              <a:t>her </a:t>
            </a:r>
            <a:r>
              <a:rPr lang="de-DE" dirty="0"/>
              <a:t>gefragt:</a:t>
            </a:r>
          </a:p>
          <a:p>
            <a:pPr algn="ctr"/>
            <a:r>
              <a:rPr lang="de-DE" dirty="0"/>
              <a:t>Wenn Sie einen bestimmten Sach-</a:t>
            </a:r>
            <a:br>
              <a:rPr lang="de-DE" dirty="0"/>
            </a:br>
            <a:r>
              <a:rPr lang="de-DE" dirty="0"/>
              <a:t>verhalt (Inhalt, Thema) </a:t>
            </a:r>
            <a:r>
              <a:rPr lang="de-DE" dirty="0" smtClean="0"/>
              <a:t>unterrichten:</a:t>
            </a:r>
            <a:r>
              <a:rPr lang="de-DE" dirty="0"/>
              <a:t/>
            </a:r>
            <a:br>
              <a:rPr lang="de-DE" dirty="0"/>
            </a:br>
            <a:r>
              <a:rPr lang="de-DE" b="1" i="1" dirty="0"/>
              <a:t>Was kann man an dieser Sache lernen </a:t>
            </a:r>
            <a:br>
              <a:rPr lang="de-DE" b="1" i="1" dirty="0"/>
            </a:br>
            <a:r>
              <a:rPr lang="de-DE" b="1" i="1" dirty="0"/>
              <a:t>und können </a:t>
            </a:r>
            <a:r>
              <a:rPr lang="de-DE" b="1" dirty="0"/>
              <a:t>(in welcher Weise wird </a:t>
            </a:r>
            <a:br>
              <a:rPr lang="de-DE" b="1" dirty="0"/>
            </a:br>
            <a:r>
              <a:rPr lang="de-DE" b="1" dirty="0"/>
              <a:t>man daran </a:t>
            </a:r>
            <a:r>
              <a:rPr lang="de-DE" b="1" dirty="0" smtClean="0"/>
              <a:t>kompetent</a:t>
            </a:r>
            <a:r>
              <a:rPr lang="de-DE" b="1" dirty="0"/>
              <a:t>)?</a:t>
            </a:r>
          </a:p>
          <a:p>
            <a:pPr algn="ctr"/>
            <a:endParaRPr lang="de-DE" dirty="0"/>
          </a:p>
        </p:txBody>
      </p:sp>
      <p:sp>
        <p:nvSpPr>
          <p:cNvPr id="17414" name="Oval 6"/>
          <p:cNvSpPr>
            <a:spLocks noChangeArrowheads="1"/>
          </p:cNvSpPr>
          <p:nvPr/>
        </p:nvSpPr>
        <p:spPr bwMode="auto">
          <a:xfrm>
            <a:off x="4859338" y="1052736"/>
            <a:ext cx="3960812" cy="2736850"/>
          </a:xfrm>
          <a:prstGeom prst="ellipse">
            <a:avLst/>
          </a:prstGeom>
          <a:solidFill>
            <a:schemeClr val="tx2">
              <a:lumMod val="20000"/>
              <a:lumOff val="80000"/>
            </a:schemeClr>
          </a:solidFill>
          <a:ln w="9525">
            <a:solidFill>
              <a:schemeClr val="tx1"/>
            </a:solidFill>
            <a:round/>
            <a:headEnd/>
            <a:tailEnd/>
          </a:ln>
        </p:spPr>
        <p:txBody>
          <a:bodyPr wrap="none" anchor="ctr"/>
          <a:lstStyle/>
          <a:p>
            <a:pPr algn="ctr"/>
            <a:r>
              <a:rPr lang="de-DE" dirty="0"/>
              <a:t>Von den </a:t>
            </a:r>
            <a:br>
              <a:rPr lang="de-DE" dirty="0"/>
            </a:br>
            <a:r>
              <a:rPr lang="de-DE" sz="2800" b="1" dirty="0" smtClean="0"/>
              <a:t>Kompetenzen</a:t>
            </a:r>
            <a:r>
              <a:rPr lang="de-DE" dirty="0" smtClean="0"/>
              <a:t> </a:t>
            </a:r>
            <a:br>
              <a:rPr lang="de-DE" dirty="0" smtClean="0"/>
            </a:br>
            <a:r>
              <a:rPr lang="de-DE" dirty="0" smtClean="0"/>
              <a:t>aus </a:t>
            </a:r>
            <a:r>
              <a:rPr lang="de-DE" dirty="0"/>
              <a:t>gefragt:</a:t>
            </a:r>
            <a:br>
              <a:rPr lang="de-DE" dirty="0"/>
            </a:br>
            <a:r>
              <a:rPr lang="de-DE" b="1" i="1" dirty="0"/>
              <a:t>Welcher Sachverhalt (Inhalt, Thema)</a:t>
            </a:r>
            <a:br>
              <a:rPr lang="de-DE" b="1" i="1" dirty="0"/>
            </a:br>
            <a:r>
              <a:rPr lang="de-DE" b="1" i="1" dirty="0"/>
              <a:t>könnte am besten geeignet sein, </a:t>
            </a:r>
            <a:r>
              <a:rPr lang="de-DE" b="1" i="1" dirty="0" smtClean="0"/>
              <a:t>um</a:t>
            </a:r>
            <a:r>
              <a:rPr lang="de-DE" b="1" i="1" dirty="0"/>
              <a:t/>
            </a:r>
            <a:br>
              <a:rPr lang="de-DE" b="1" i="1" dirty="0"/>
            </a:br>
            <a:r>
              <a:rPr lang="de-DE" b="1" i="1" dirty="0"/>
              <a:t>daran </a:t>
            </a:r>
            <a:r>
              <a:rPr lang="de-DE" b="1" i="1" dirty="0" smtClean="0"/>
              <a:t>diese Kompetenz zu erwerben </a:t>
            </a:r>
            <a:r>
              <a:rPr lang="de-DE" b="1" i="1" dirty="0"/>
              <a:t/>
            </a:r>
            <a:br>
              <a:rPr lang="de-DE" b="1" i="1" dirty="0"/>
            </a:br>
            <a:r>
              <a:rPr lang="de-DE" b="1" i="1" dirty="0"/>
              <a:t>zu werden?</a:t>
            </a:r>
          </a:p>
        </p:txBody>
      </p:sp>
      <p:sp>
        <p:nvSpPr>
          <p:cNvPr id="17417" name="Rectangle 9"/>
          <p:cNvSpPr>
            <a:spLocks noChangeArrowheads="1"/>
          </p:cNvSpPr>
          <p:nvPr/>
        </p:nvSpPr>
        <p:spPr bwMode="auto">
          <a:xfrm>
            <a:off x="1979613" y="4364955"/>
            <a:ext cx="5400675" cy="1584325"/>
          </a:xfrm>
          <a:prstGeom prst="rect">
            <a:avLst/>
          </a:prstGeom>
          <a:solidFill>
            <a:srgbClr val="99FF66"/>
          </a:solidFill>
          <a:ln w="9525">
            <a:solidFill>
              <a:schemeClr val="tx1"/>
            </a:solidFill>
            <a:miter lim="800000"/>
            <a:headEnd/>
            <a:tailEnd/>
          </a:ln>
        </p:spPr>
        <p:txBody>
          <a:bodyPr wrap="none" anchor="ctr"/>
          <a:lstStyle/>
          <a:p>
            <a:pPr algn="ctr"/>
            <a:r>
              <a:rPr lang="de-DE" sz="2000" b="1" dirty="0"/>
              <a:t>Verschränkung von </a:t>
            </a:r>
            <a:br>
              <a:rPr lang="de-DE" sz="2000" b="1" dirty="0"/>
            </a:br>
            <a:r>
              <a:rPr lang="de-DE" sz="2000" b="1" dirty="0"/>
              <a:t>Kompetenzen und Inhalten</a:t>
            </a:r>
          </a:p>
          <a:p>
            <a:pPr algn="ctr"/>
            <a:r>
              <a:rPr lang="de-DE" b="1" dirty="0"/>
              <a:t>als</a:t>
            </a:r>
          </a:p>
          <a:p>
            <a:pPr algn="ctr"/>
            <a:r>
              <a:rPr lang="de-DE" sz="2000" b="1" dirty="0"/>
              <a:t>1. Schritt der Unterrichtsvorbereitung:</a:t>
            </a:r>
            <a:br>
              <a:rPr lang="de-DE" sz="2000" b="1" dirty="0"/>
            </a:br>
            <a:r>
              <a:rPr lang="de-DE" sz="2000" b="1" dirty="0" smtClean="0"/>
              <a:t>(Kompetenzorientierte Sachanalyse)</a:t>
            </a:r>
            <a:endParaRPr lang="de-DE" sz="2000" b="1" dirty="0"/>
          </a:p>
        </p:txBody>
      </p:sp>
      <p:sp>
        <p:nvSpPr>
          <p:cNvPr id="13"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cxnSp>
        <p:nvCxnSpPr>
          <p:cNvPr id="15" name="Gerade Verbindung 14"/>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7415" name="AutoShape 7"/>
          <p:cNvSpPr>
            <a:spLocks noChangeArrowheads="1"/>
          </p:cNvSpPr>
          <p:nvPr/>
        </p:nvSpPr>
        <p:spPr bwMode="auto">
          <a:xfrm rot="18477449">
            <a:off x="3429800" y="3247811"/>
            <a:ext cx="503237" cy="1223963"/>
          </a:xfrm>
          <a:prstGeom prst="downArrow">
            <a:avLst>
              <a:gd name="adj1" fmla="val 50000"/>
              <a:gd name="adj2" fmla="val 60805"/>
            </a:avLst>
          </a:prstGeom>
          <a:solidFill>
            <a:schemeClr val="accent1"/>
          </a:solidFill>
          <a:ln w="9525">
            <a:solidFill>
              <a:schemeClr val="tx1"/>
            </a:solidFill>
            <a:miter lim="800000"/>
            <a:headEnd/>
            <a:tailEnd/>
          </a:ln>
        </p:spPr>
        <p:txBody>
          <a:bodyPr wrap="none" anchor="ctr"/>
          <a:lstStyle/>
          <a:p>
            <a:endParaRPr lang="de-DE"/>
          </a:p>
        </p:txBody>
      </p:sp>
      <p:sp>
        <p:nvSpPr>
          <p:cNvPr id="17416" name="AutoShape 8"/>
          <p:cNvSpPr>
            <a:spLocks noChangeArrowheads="1"/>
          </p:cNvSpPr>
          <p:nvPr/>
        </p:nvSpPr>
        <p:spPr bwMode="auto">
          <a:xfrm rot="2882076">
            <a:off x="5051685" y="3226309"/>
            <a:ext cx="503237" cy="1223962"/>
          </a:xfrm>
          <a:prstGeom prst="downArrow">
            <a:avLst>
              <a:gd name="adj1" fmla="val 50000"/>
              <a:gd name="adj2" fmla="val 60804"/>
            </a:avLst>
          </a:prstGeom>
          <a:solidFill>
            <a:schemeClr val="accent1"/>
          </a:solidFill>
          <a:ln w="9525">
            <a:solidFill>
              <a:schemeClr val="tx1"/>
            </a:solidFill>
            <a:miter lim="800000"/>
            <a:headEnd/>
            <a:tailEnd/>
          </a:ln>
        </p:spPr>
        <p:txBody>
          <a:bodyPr wrap="none" anchor="ctr"/>
          <a:lstStyle/>
          <a:p>
            <a:endParaRPr lang="de-DE"/>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14390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1+#ppt_w/2"/>
                                          </p:val>
                                        </p:tav>
                                        <p:tav tm="100000">
                                          <p:val>
                                            <p:strVal val="#ppt_x"/>
                                          </p:val>
                                        </p:tav>
                                      </p:tavLst>
                                    </p:anim>
                                    <p:anim calcmode="lin" valueType="num">
                                      <p:cBhvr additive="base">
                                        <p:cTn id="13"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wipe(up)">
                                      <p:cBhvr>
                                        <p:cTn id="18" dur="500"/>
                                        <p:tgtEl>
                                          <p:spTgt spid="174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wipe(up)">
                                      <p:cBhvr>
                                        <p:cTn id="21" dur="500"/>
                                        <p:tgtEl>
                                          <p:spTgt spid="174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7"/>
                                        </p:tgtEl>
                                        <p:attrNameLst>
                                          <p:attrName>style.visibility</p:attrName>
                                        </p:attrNameLst>
                                      </p:cBhvr>
                                      <p:to>
                                        <p:strVal val="visible"/>
                                      </p:to>
                                    </p:set>
                                    <p:animEffect transition="in" filter="fade">
                                      <p:cBhvr>
                                        <p:cTn id="24"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7" grpId="0" animBg="1"/>
      <p:bldP spid="17415" grpId="0" animBg="1"/>
      <p:bldP spid="174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Gerade Verbindung 10"/>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3"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0" name="Text Box 20"/>
          <p:cNvSpPr txBox="1">
            <a:spLocks noChangeArrowheads="1"/>
          </p:cNvSpPr>
          <p:nvPr/>
        </p:nvSpPr>
        <p:spPr bwMode="auto">
          <a:xfrm>
            <a:off x="395288" y="836712"/>
            <a:ext cx="7057032" cy="369332"/>
          </a:xfrm>
          <a:prstGeom prst="rect">
            <a:avLst/>
          </a:prstGeom>
          <a:solidFill>
            <a:schemeClr val="accent6">
              <a:lumMod val="20000"/>
              <a:lumOff val="80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smtClean="0"/>
              <a:t>3. Lernentwicklung graduieren: „Kompetenzexegese“ </a:t>
            </a:r>
            <a:endParaRPr lang="de-DE" dirty="0"/>
          </a:p>
        </p:txBody>
      </p:sp>
      <p:sp>
        <p:nvSpPr>
          <p:cNvPr id="15" name="Richtungspfeil 14"/>
          <p:cNvSpPr/>
          <p:nvPr/>
        </p:nvSpPr>
        <p:spPr>
          <a:xfrm>
            <a:off x="3501701" y="5923148"/>
            <a:ext cx="2356622" cy="684076"/>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Zweite Doppelfrage:</a:t>
            </a:r>
            <a:endParaRPr lang="de-DE" dirty="0">
              <a:solidFill>
                <a:schemeClr val="tx1"/>
              </a:solidFill>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4" name="Text Box 21"/>
          <p:cNvSpPr txBox="1">
            <a:spLocks noChangeArrowheads="1"/>
          </p:cNvSpPr>
          <p:nvPr/>
        </p:nvSpPr>
        <p:spPr bwMode="auto">
          <a:xfrm>
            <a:off x="503647" y="1412776"/>
            <a:ext cx="8352730" cy="4401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smtClean="0"/>
              <a:t>Kompetenzerwartungen für </a:t>
            </a:r>
            <a:r>
              <a:rPr lang="de-DE" dirty="0"/>
              <a:t>SchülerInnen </a:t>
            </a:r>
            <a:r>
              <a:rPr lang="de-DE" dirty="0" smtClean="0"/>
              <a:t>im Fach WR</a:t>
            </a:r>
          </a:p>
          <a:p>
            <a:pPr eaLnBrk="1" hangingPunct="1">
              <a:spcBef>
                <a:spcPct val="50000"/>
              </a:spcBef>
            </a:pPr>
            <a:r>
              <a:rPr lang="de-DE" sz="2000" dirty="0" smtClean="0"/>
              <a:t>Die Schülerinnen </a:t>
            </a:r>
            <a:r>
              <a:rPr lang="de-DE" sz="2000" dirty="0"/>
              <a:t>und </a:t>
            </a:r>
            <a:r>
              <a:rPr lang="de-DE" sz="2000" dirty="0" smtClean="0"/>
              <a:t>Schüler ...</a:t>
            </a:r>
            <a:endParaRPr lang="de-DE" sz="2000" dirty="0"/>
          </a:p>
          <a:p>
            <a:pPr marL="342900" indent="-342900" eaLnBrk="1" hangingPunct="1">
              <a:spcBef>
                <a:spcPct val="50000"/>
              </a:spcBef>
              <a:buFont typeface="Arial" panose="020B0604020202020204" pitchFamily="34" charset="0"/>
              <a:buChar char="•"/>
            </a:pPr>
            <a:r>
              <a:rPr lang="de-DE" sz="1700" b="1" i="1" dirty="0"/>
              <a:t>analysieren</a:t>
            </a:r>
            <a:r>
              <a:rPr lang="de-DE" sz="1700" i="1" dirty="0"/>
              <a:t> Unternehmen im Hinblick auf Kernprozesse der </a:t>
            </a:r>
            <a:r>
              <a:rPr lang="de-DE" sz="1700" i="1" dirty="0" smtClean="0"/>
              <a:t>Leistungserstellung</a:t>
            </a:r>
            <a:r>
              <a:rPr lang="de-DE" sz="1700" i="1" dirty="0"/>
              <a:t>;</a:t>
            </a:r>
            <a:endParaRPr lang="de-DE" sz="1700" i="1" dirty="0" smtClean="0"/>
          </a:p>
          <a:p>
            <a:pPr marL="342900" indent="-342900" eaLnBrk="1" hangingPunct="1">
              <a:spcBef>
                <a:spcPct val="50000"/>
              </a:spcBef>
              <a:buFont typeface="Arial" panose="020B0604020202020204" pitchFamily="34" charset="0"/>
              <a:buChar char="•"/>
            </a:pPr>
            <a:r>
              <a:rPr lang="de-DE" sz="1700" b="1" i="1" dirty="0"/>
              <a:t>stellen</a:t>
            </a:r>
            <a:r>
              <a:rPr lang="de-DE" sz="1700" i="1" dirty="0"/>
              <a:t> für ausgewählte Produkte aufeinander abgestimmte Maßnahmen als einfaches Marketingkonzept </a:t>
            </a:r>
            <a:r>
              <a:rPr lang="de-DE" sz="1700" b="1" i="1" dirty="0"/>
              <a:t>zusammen</a:t>
            </a:r>
            <a:r>
              <a:rPr lang="de-DE" sz="1700" i="1" dirty="0"/>
              <a:t>. Dabei </a:t>
            </a:r>
            <a:r>
              <a:rPr lang="de-DE" sz="1700" b="1" i="1" dirty="0"/>
              <a:t>begründen</a:t>
            </a:r>
            <a:r>
              <a:rPr lang="de-DE" sz="1700" i="1" dirty="0"/>
              <a:t> sie ihre Auswahl </a:t>
            </a:r>
            <a:r>
              <a:rPr lang="de-DE" sz="1700" i="1" dirty="0" err="1" smtClean="0"/>
              <a:t>kriterienbezogen</a:t>
            </a:r>
            <a:r>
              <a:rPr lang="de-DE" sz="1700" i="1" dirty="0"/>
              <a:t> </a:t>
            </a:r>
            <a:r>
              <a:rPr lang="de-DE" sz="1700" i="1" dirty="0" smtClean="0"/>
              <a:t>(Ende Kl. 8).</a:t>
            </a:r>
          </a:p>
          <a:p>
            <a:pPr marL="342900" indent="-342900" eaLnBrk="1" hangingPunct="1">
              <a:spcBef>
                <a:spcPct val="50000"/>
              </a:spcBef>
              <a:buFont typeface="Arial" panose="020B0604020202020204" pitchFamily="34" charset="0"/>
              <a:buChar char="•"/>
            </a:pPr>
            <a:r>
              <a:rPr lang="de-DE" sz="1700" b="1" i="1" dirty="0"/>
              <a:t>wenden</a:t>
            </a:r>
            <a:r>
              <a:rPr lang="de-DE" sz="1700" i="1" dirty="0"/>
              <a:t> Rechtsnormen auf konkrete Sachverhalte </a:t>
            </a:r>
            <a:r>
              <a:rPr lang="de-DE" sz="1700" b="1" i="1" dirty="0"/>
              <a:t>an</a:t>
            </a:r>
            <a:r>
              <a:rPr lang="de-DE" sz="1700" i="1" dirty="0"/>
              <a:t>. Dazu </a:t>
            </a:r>
            <a:r>
              <a:rPr lang="de-DE" sz="1700" b="1" i="1" dirty="0"/>
              <a:t>analysieren</a:t>
            </a:r>
            <a:r>
              <a:rPr lang="de-DE" sz="1700" i="1" dirty="0"/>
              <a:t> sie Rechtsnormen, ggf. in vereinfachter Form, indem sie Tatbestandsmerkmale sowie Rechtsfolgen strukturiert </a:t>
            </a:r>
            <a:r>
              <a:rPr lang="de-DE" sz="1700" b="1" i="1" dirty="0" smtClean="0"/>
              <a:t>herausarbeiten;</a:t>
            </a:r>
          </a:p>
          <a:p>
            <a:pPr marL="342900" indent="-342900" eaLnBrk="1" hangingPunct="1">
              <a:spcBef>
                <a:spcPct val="50000"/>
              </a:spcBef>
              <a:buFont typeface="Arial" panose="020B0604020202020204" pitchFamily="34" charset="0"/>
              <a:buChar char="•"/>
            </a:pPr>
            <a:r>
              <a:rPr lang="de-DE" b="1" i="1" dirty="0"/>
              <a:t>beschreiben</a:t>
            </a:r>
            <a:r>
              <a:rPr lang="de-DE" i="1" dirty="0"/>
              <a:t> die Auswirkungen von einfachen erfolgswirksamen </a:t>
            </a:r>
            <a:r>
              <a:rPr lang="de-DE" i="1" dirty="0" smtClean="0"/>
              <a:t>Geschäftsvorfällen;</a:t>
            </a:r>
          </a:p>
          <a:p>
            <a:pPr marL="342900" indent="-342900" eaLnBrk="1" hangingPunct="1">
              <a:spcBef>
                <a:spcPct val="50000"/>
              </a:spcBef>
              <a:buFont typeface="Arial" panose="020B0604020202020204" pitchFamily="34" charset="0"/>
              <a:buChar char="•"/>
            </a:pPr>
            <a:r>
              <a:rPr lang="de-DE" sz="1700" b="1" i="1" dirty="0"/>
              <a:t>wenden</a:t>
            </a:r>
            <a:r>
              <a:rPr lang="de-DE" sz="1700" i="1" dirty="0"/>
              <a:t> im Team grundlegende Methoden des Projektmanagements ergebnisorientiert </a:t>
            </a:r>
            <a:r>
              <a:rPr lang="de-DE" sz="1700" b="1" i="1" dirty="0" smtClean="0"/>
              <a:t>an</a:t>
            </a:r>
            <a:r>
              <a:rPr lang="de-DE" sz="1700" i="1" dirty="0"/>
              <a:t> </a:t>
            </a:r>
            <a:r>
              <a:rPr lang="de-DE" sz="1700" i="1" dirty="0" smtClean="0"/>
              <a:t>(Ende Kl. 10)</a:t>
            </a:r>
          </a:p>
        </p:txBody>
      </p:sp>
    </p:spTree>
    <p:extLst>
      <p:ext uri="{BB962C8B-B14F-4D97-AF65-F5344CB8AC3E}">
        <p14:creationId xmlns:p14="http://schemas.microsoft.com/office/powerpoint/2010/main" val="264670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684213" y="1412776"/>
            <a:ext cx="71278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200" b="1" i="1" dirty="0" smtClean="0">
                <a:solidFill>
                  <a:schemeClr val="tx2"/>
                </a:solidFill>
              </a:rPr>
              <a:t>„</a:t>
            </a:r>
            <a:r>
              <a:rPr lang="de-DE" sz="3200" b="1" i="1" dirty="0">
                <a:solidFill>
                  <a:schemeClr val="tx2"/>
                </a:solidFill>
              </a:rPr>
              <a:t>Was kann </a:t>
            </a:r>
            <a:r>
              <a:rPr lang="de-DE" sz="3200" b="1" i="1" dirty="0" smtClean="0">
                <a:solidFill>
                  <a:schemeClr val="tx2"/>
                </a:solidFill>
              </a:rPr>
              <a:t>man, </a:t>
            </a:r>
            <a:r>
              <a:rPr lang="de-DE" sz="3200" b="1" i="1" dirty="0">
                <a:solidFill>
                  <a:schemeClr val="tx2"/>
                </a:solidFill>
              </a:rPr>
              <a:t>wenn </a:t>
            </a:r>
            <a:r>
              <a:rPr lang="de-DE" sz="3200" b="1" i="1" dirty="0" smtClean="0">
                <a:solidFill>
                  <a:schemeClr val="tx2"/>
                </a:solidFill>
              </a:rPr>
              <a:t>man das </a:t>
            </a:r>
            <a:r>
              <a:rPr lang="de-DE" sz="3200" b="1" i="1" dirty="0">
                <a:solidFill>
                  <a:schemeClr val="tx2"/>
                </a:solidFill>
              </a:rPr>
              <a:t>kann?“</a:t>
            </a:r>
          </a:p>
          <a:p>
            <a:pPr eaLnBrk="1" hangingPunct="1">
              <a:spcBef>
                <a:spcPct val="50000"/>
              </a:spcBef>
            </a:pPr>
            <a:r>
              <a:rPr lang="de-DE" sz="2400" b="1" dirty="0"/>
              <a:t>und:</a:t>
            </a:r>
          </a:p>
          <a:p>
            <a:pPr eaLnBrk="1" hangingPunct="1">
              <a:spcBef>
                <a:spcPct val="50000"/>
              </a:spcBef>
            </a:pPr>
            <a:r>
              <a:rPr lang="de-DE" sz="3200" b="1" i="1" dirty="0">
                <a:solidFill>
                  <a:schemeClr val="accent6">
                    <a:lumMod val="75000"/>
                  </a:schemeClr>
                </a:solidFill>
              </a:rPr>
              <a:t>„Wie unterschiedlich oder wie gut kann man das können – wie entwickelt und stuft sich solches Können?“</a:t>
            </a:r>
          </a:p>
          <a:p>
            <a:pPr eaLnBrk="1" hangingPunct="1">
              <a:spcBef>
                <a:spcPct val="50000"/>
              </a:spcBef>
            </a:pPr>
            <a:r>
              <a:rPr lang="de-DE" sz="2400" b="1" i="1" dirty="0" smtClean="0"/>
              <a:t>Übung  </a:t>
            </a:r>
            <a:r>
              <a:rPr lang="de-DE" sz="2400" b="1" i="1" dirty="0"/>
              <a:t>„Kompetenzexegese“ </a:t>
            </a:r>
            <a:r>
              <a:rPr lang="de-DE" sz="2400" b="1" i="1" dirty="0" smtClean="0"/>
              <a:t>…</a:t>
            </a:r>
            <a:endParaRPr lang="de-DE" sz="2400" b="1" i="1" dirty="0"/>
          </a:p>
        </p:txBody>
      </p:sp>
      <p:cxnSp>
        <p:nvCxnSpPr>
          <p:cNvPr id="10" name="Gerade Verbindung 9"/>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2015</a:t>
            </a:r>
            <a:endParaRPr lang="de-DE" sz="1400" i="1" dirty="0"/>
          </a:p>
        </p:txBody>
      </p:sp>
      <p:sp>
        <p:nvSpPr>
          <p:cNvPr id="12"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4"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23640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1">
                                            <p:txEl>
                                              <p:pRg st="2" end="2"/>
                                            </p:txEl>
                                          </p:spTgt>
                                        </p:tgtEl>
                                        <p:attrNameLst>
                                          <p:attrName>style.visibility</p:attrName>
                                        </p:attrNameLst>
                                      </p:cBhvr>
                                      <p:to>
                                        <p:strVal val="visible"/>
                                      </p:to>
                                    </p:set>
                                    <p:animEffect transition="in" filter="fade">
                                      <p:cBhvr>
                                        <p:cTn id="7" dur="500"/>
                                        <p:tgtEl>
                                          <p:spTgt spid="1946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1">
                                            <p:txEl>
                                              <p:pRg st="3" end="3"/>
                                            </p:txEl>
                                          </p:spTgt>
                                        </p:tgtEl>
                                        <p:attrNameLst>
                                          <p:attrName>style.visibility</p:attrName>
                                        </p:attrNameLst>
                                      </p:cBhvr>
                                      <p:to>
                                        <p:strVal val="visible"/>
                                      </p:to>
                                    </p:set>
                                    <p:animEffect transition="in" filter="fade">
                                      <p:cBhvr>
                                        <p:cTn id="12" dur="500"/>
                                        <p:tgtEl>
                                          <p:spTgt spid="1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graphicFrame>
        <p:nvGraphicFramePr>
          <p:cNvPr id="32805" name="Group 37"/>
          <p:cNvGraphicFramePr>
            <a:graphicFrameLocks noGrp="1"/>
          </p:cNvGraphicFramePr>
          <p:nvPr>
            <p:extLst>
              <p:ext uri="{D42A27DB-BD31-4B8C-83A1-F6EECF244321}">
                <p14:modId xmlns:p14="http://schemas.microsoft.com/office/powerpoint/2010/main" val="3409760841"/>
              </p:ext>
            </p:extLst>
          </p:nvPr>
        </p:nvGraphicFramePr>
        <p:xfrm>
          <a:off x="395536" y="764705"/>
          <a:ext cx="8280400" cy="5658547"/>
        </p:xfrm>
        <a:graphic>
          <a:graphicData uri="http://schemas.openxmlformats.org/drawingml/2006/table">
            <a:tbl>
              <a:tblPr/>
              <a:tblGrid>
                <a:gridCol w="2760662">
                  <a:extLst>
                    <a:ext uri="{9D8B030D-6E8A-4147-A177-3AD203B41FA5}">
                      <a16:colId xmlns="" xmlns:a16="http://schemas.microsoft.com/office/drawing/2014/main" val="20000"/>
                    </a:ext>
                  </a:extLst>
                </a:gridCol>
                <a:gridCol w="5519738">
                  <a:extLst>
                    <a:ext uri="{9D8B030D-6E8A-4147-A177-3AD203B41FA5}">
                      <a16:colId xmlns="" xmlns:a16="http://schemas.microsoft.com/office/drawing/2014/main" val="20001"/>
                    </a:ext>
                  </a:extLst>
                </a:gridCol>
              </a:tblGrid>
              <a:tr h="4176463">
                <a:tc gridSpan="2">
                  <a:txBody>
                    <a:bodyPr/>
                    <a:lstStyle/>
                    <a:p>
                      <a:pPr eaLnBrk="1" hangingPunct="1">
                        <a:spcBef>
                          <a:spcPct val="50000"/>
                        </a:spcBef>
                      </a:pPr>
                      <a:r>
                        <a:rPr lang="de-DE" sz="2000" dirty="0" smtClean="0"/>
                        <a:t>Kompetenzerwartungen für </a:t>
                      </a:r>
                      <a:r>
                        <a:rPr lang="de-DE" sz="2000" dirty="0" err="1" smtClean="0"/>
                        <a:t>SchülerInnen</a:t>
                      </a:r>
                      <a:r>
                        <a:rPr lang="de-DE" sz="2000" dirty="0" smtClean="0"/>
                        <a:t> im Fach WR</a:t>
                      </a:r>
                    </a:p>
                    <a:p>
                      <a:pPr eaLnBrk="1" hangingPunct="1">
                        <a:spcBef>
                          <a:spcPct val="50000"/>
                        </a:spcBef>
                      </a:pPr>
                      <a:r>
                        <a:rPr lang="de-DE" sz="2400" dirty="0" smtClean="0"/>
                        <a:t>Die Schülerinnen und Schüler ...</a:t>
                      </a:r>
                    </a:p>
                    <a:p>
                      <a:pPr marL="342900" indent="-342900" eaLnBrk="1" hangingPunct="1">
                        <a:spcBef>
                          <a:spcPct val="50000"/>
                        </a:spcBef>
                        <a:buFont typeface="Arial" panose="020B0604020202020204" pitchFamily="34" charset="0"/>
                        <a:buChar char="•"/>
                      </a:pPr>
                      <a:r>
                        <a:rPr lang="de-DE" sz="1800" b="1" i="1" dirty="0" smtClean="0"/>
                        <a:t>analysieren</a:t>
                      </a:r>
                      <a:r>
                        <a:rPr lang="de-DE" sz="1800" i="1" dirty="0" smtClean="0"/>
                        <a:t> Unternehmen im Hinblick auf Kernprozesse der Leistungserstellung;</a:t>
                      </a:r>
                    </a:p>
                    <a:p>
                      <a:pPr marL="342900" indent="-342900" eaLnBrk="1" hangingPunct="1">
                        <a:spcBef>
                          <a:spcPct val="50000"/>
                        </a:spcBef>
                        <a:buFont typeface="Arial" panose="020B0604020202020204" pitchFamily="34" charset="0"/>
                        <a:buChar char="•"/>
                      </a:pPr>
                      <a:r>
                        <a:rPr lang="de-DE" sz="1800" b="1" i="1" dirty="0" smtClean="0"/>
                        <a:t>stellen</a:t>
                      </a:r>
                      <a:r>
                        <a:rPr lang="de-DE" sz="1800" i="1" dirty="0" smtClean="0"/>
                        <a:t> für ausgewählte Produkte aufeinander abgestimmte Maßnahmen als einfaches Marketingkonzept </a:t>
                      </a:r>
                      <a:r>
                        <a:rPr lang="de-DE" sz="1800" b="1" i="1" dirty="0" smtClean="0"/>
                        <a:t>zusammen</a:t>
                      </a:r>
                      <a:r>
                        <a:rPr lang="de-DE" sz="1800" i="1" dirty="0" smtClean="0"/>
                        <a:t>. Dabei </a:t>
                      </a:r>
                      <a:r>
                        <a:rPr lang="de-DE" sz="1800" b="1" i="1" dirty="0" smtClean="0"/>
                        <a:t>begründen</a:t>
                      </a:r>
                      <a:r>
                        <a:rPr lang="de-DE" sz="1800" i="1" dirty="0" smtClean="0"/>
                        <a:t> sie ihre Auswahl </a:t>
                      </a:r>
                      <a:r>
                        <a:rPr lang="de-DE" sz="1800" i="1" dirty="0" err="1" smtClean="0"/>
                        <a:t>kriterienbezogen</a:t>
                      </a:r>
                      <a:r>
                        <a:rPr lang="de-DE" sz="1800" i="1" dirty="0" smtClean="0"/>
                        <a:t> (Ende Kl. 8).</a:t>
                      </a:r>
                    </a:p>
                    <a:p>
                      <a:pPr marL="342900" indent="-342900" eaLnBrk="1" hangingPunct="1">
                        <a:spcBef>
                          <a:spcPct val="50000"/>
                        </a:spcBef>
                        <a:buFont typeface="Arial" panose="020B0604020202020204" pitchFamily="34" charset="0"/>
                        <a:buChar char="•"/>
                      </a:pPr>
                      <a:r>
                        <a:rPr lang="de-DE" sz="1800" b="1" i="1" dirty="0" smtClean="0"/>
                        <a:t>wenden</a:t>
                      </a:r>
                      <a:r>
                        <a:rPr lang="de-DE" sz="1800" i="1" dirty="0" smtClean="0"/>
                        <a:t> Rechtsnormen auf konkrete Sachverhalte </a:t>
                      </a:r>
                      <a:r>
                        <a:rPr lang="de-DE" sz="1800" b="1" i="1" dirty="0" smtClean="0"/>
                        <a:t>an</a:t>
                      </a:r>
                      <a:r>
                        <a:rPr lang="de-DE" sz="1800" i="1" dirty="0" smtClean="0"/>
                        <a:t>. Dazu </a:t>
                      </a:r>
                      <a:r>
                        <a:rPr lang="de-DE" sz="1800" b="1" i="1" dirty="0" smtClean="0"/>
                        <a:t>analysieren</a:t>
                      </a:r>
                      <a:r>
                        <a:rPr lang="de-DE" sz="1800" i="1" dirty="0" smtClean="0"/>
                        <a:t> sie Rechtsnormen, ggf. in vereinfachter Form, indem sie Tatbestandsmerkmale sowie Rechtsfolgen strukturiert </a:t>
                      </a:r>
                      <a:r>
                        <a:rPr lang="de-DE" sz="1800" b="1" i="1" dirty="0" smtClean="0"/>
                        <a:t>herausarbeiten;</a:t>
                      </a:r>
                    </a:p>
                    <a:p>
                      <a:pPr marL="342900" indent="-342900" eaLnBrk="1" hangingPunct="1">
                        <a:spcBef>
                          <a:spcPct val="50000"/>
                        </a:spcBef>
                        <a:buFont typeface="Arial" panose="020B0604020202020204" pitchFamily="34" charset="0"/>
                        <a:buChar char="•"/>
                      </a:pPr>
                      <a:r>
                        <a:rPr lang="de-DE" sz="1800" b="1" i="1" dirty="0" smtClean="0"/>
                        <a:t>beschreiben</a:t>
                      </a:r>
                      <a:r>
                        <a:rPr lang="de-DE" sz="1800" i="1" dirty="0" smtClean="0"/>
                        <a:t> die Auswirkungen von einfachen erfolgswirksamen Geschäftsvorfällen;</a:t>
                      </a:r>
                    </a:p>
                    <a:p>
                      <a:pPr marL="342900" indent="-342900" eaLnBrk="1" hangingPunct="1">
                        <a:spcBef>
                          <a:spcPts val="0"/>
                        </a:spcBef>
                        <a:buFont typeface="Arial" panose="020B0604020202020204" pitchFamily="34" charset="0"/>
                        <a:buChar char="•"/>
                      </a:pPr>
                      <a:r>
                        <a:rPr lang="de-DE" sz="1800" b="1" i="1" dirty="0" smtClean="0"/>
                        <a:t>wenden</a:t>
                      </a:r>
                      <a:r>
                        <a:rPr lang="de-DE" sz="1800" i="1" dirty="0" smtClean="0"/>
                        <a:t> im Team grundlegende Methoden des Projektmanagements ergebnisorientiert </a:t>
                      </a:r>
                      <a:r>
                        <a:rPr lang="de-DE" sz="1800" b="1" i="1" dirty="0" smtClean="0"/>
                        <a:t>an</a:t>
                      </a:r>
                      <a:r>
                        <a:rPr lang="de-DE" sz="1800" i="1" dirty="0" smtClean="0"/>
                        <a:t> (Ende Kl. 10)</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 xmlns:a16="http://schemas.microsoft.com/office/drawing/2014/main" val="10000"/>
                  </a:ext>
                </a:extLst>
              </a:tr>
              <a:tr h="72077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1. Wählen Sie eine Kompetenzerwartung und beantworten Sie sich gegenseitig die Frage: </a:t>
                      </a:r>
                      <a:r>
                        <a:rPr kumimoji="0" lang="de-DE" sz="1600" b="1" i="1" u="none" strike="noStrike" cap="none" normalizeH="0" baseline="0" dirty="0" smtClean="0">
                          <a:ln>
                            <a:noFill/>
                          </a:ln>
                          <a:solidFill>
                            <a:schemeClr val="tx2"/>
                          </a:solidFill>
                          <a:effectLst/>
                          <a:latin typeface="Arial" charset="0"/>
                        </a:rPr>
                        <a:t>„</a:t>
                      </a:r>
                      <a:r>
                        <a:rPr kumimoji="0" lang="de-DE" sz="1800" b="1" i="1" u="none" strike="noStrike" cap="none" normalizeH="0" baseline="0" dirty="0" smtClean="0">
                          <a:ln>
                            <a:noFill/>
                          </a:ln>
                          <a:solidFill>
                            <a:schemeClr val="tx2"/>
                          </a:solidFill>
                          <a:effectLst/>
                          <a:latin typeface="Arial" charset="0"/>
                        </a:rPr>
                        <a:t>Was kann ein(e) Schüler(in), wenn er/sie über diese Kompetenz verfügt?“ </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 xmlns:a16="http://schemas.microsoft.com/office/drawing/2014/main" val="10001"/>
                  </a:ext>
                </a:extLst>
              </a:tr>
              <a:tr h="697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„Mindeststandard“:</a:t>
                      </a:r>
                      <a:r>
                        <a:rPr kumimoji="0" lang="de-DE" sz="2000" b="0" i="0" u="none" strike="noStrike" cap="none" normalizeH="0" baseline="0" dirty="0" smtClean="0">
                          <a:ln>
                            <a:noFill/>
                          </a:ln>
                          <a:solidFill>
                            <a:schemeClr val="tx1"/>
                          </a:solidFill>
                          <a:effectLst/>
                          <a:latin typeface="Arial" charset="0"/>
                        </a:rPr>
                        <a:t/>
                      </a:r>
                      <a:br>
                        <a:rPr kumimoji="0" lang="de-DE" sz="2000" b="0" i="0" u="none" strike="noStrike" cap="none" normalizeH="0" baseline="0" dirty="0" smtClean="0">
                          <a:ln>
                            <a:noFill/>
                          </a:ln>
                          <a:solidFill>
                            <a:schemeClr val="tx1"/>
                          </a:solidFill>
                          <a:effectLst/>
                          <a:latin typeface="Arial" charset="0"/>
                        </a:rPr>
                      </a:br>
                      <a:endParaRPr kumimoji="0" lang="de-DE" sz="2000" b="0" i="0" u="none" strike="noStrike" cap="none" normalizeH="0" baseline="0" dirty="0" smtClean="0">
                        <a:ln>
                          <a:noFill/>
                        </a:ln>
                        <a:solidFill>
                          <a:schemeClr val="tx1"/>
                        </a:solidFill>
                        <a:effectLst/>
                        <a:latin typeface="Arial" charset="0"/>
                      </a:endParaRPr>
                    </a:p>
                  </a:txBody>
                  <a:tcPr marT="45722" marB="45722"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DD8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 Beantworten Sie die Frage: „</a:t>
                      </a:r>
                      <a:r>
                        <a:rPr kumimoji="0" lang="de-DE" sz="1800" b="1" i="0" u="none" strike="noStrike" cap="none" normalizeH="0" baseline="0" dirty="0" smtClean="0">
                          <a:ln>
                            <a:noFill/>
                          </a:ln>
                          <a:solidFill>
                            <a:schemeClr val="tx1"/>
                          </a:solidFill>
                          <a:effectLst/>
                          <a:latin typeface="Arial" charset="0"/>
                        </a:rPr>
                        <a:t>Was (davon) können </a:t>
                      </a:r>
                      <a:r>
                        <a:rPr kumimoji="0" lang="de-DE" sz="1800" b="1" i="1" u="none" strike="noStrike" cap="none" normalizeH="0" baseline="0" dirty="0" smtClean="0">
                          <a:ln>
                            <a:noFill/>
                          </a:ln>
                          <a:solidFill>
                            <a:schemeClr val="accent6">
                              <a:lumMod val="75000"/>
                            </a:schemeClr>
                          </a:solidFill>
                          <a:effectLst/>
                          <a:latin typeface="Arial" charset="0"/>
                        </a:rPr>
                        <a:t>alle</a:t>
                      </a:r>
                      <a:r>
                        <a:rPr kumimoji="0" lang="de-DE" sz="1800" b="1" i="0" u="none" strike="noStrike" cap="none" normalizeH="0" baseline="0" dirty="0" smtClean="0">
                          <a:ln>
                            <a:noFill/>
                          </a:ln>
                          <a:solidFill>
                            <a:schemeClr val="accent6">
                              <a:lumMod val="75000"/>
                            </a:schemeClr>
                          </a:solidFill>
                          <a:effectLst/>
                          <a:latin typeface="Arial" charset="0"/>
                        </a:rPr>
                        <a:t> </a:t>
                      </a:r>
                      <a:r>
                        <a:rPr kumimoji="0" lang="de-DE" sz="1800" b="1" i="0" u="none" strike="noStrike" cap="none" normalizeH="0" baseline="0" dirty="0" smtClean="0">
                          <a:ln>
                            <a:noFill/>
                          </a:ln>
                          <a:solidFill>
                            <a:schemeClr val="tx1"/>
                          </a:solidFill>
                          <a:effectLst/>
                          <a:latin typeface="Arial" charset="0"/>
                        </a:rPr>
                        <a:t>Schüler*innen </a:t>
                      </a:r>
                      <a:r>
                        <a:rPr kumimoji="0" lang="de-DE" sz="1800" b="1" i="1" u="none" strike="noStrike" kern="1200" cap="none" normalizeH="0" baseline="0" dirty="0" smtClean="0">
                          <a:ln>
                            <a:noFill/>
                          </a:ln>
                          <a:solidFill>
                            <a:schemeClr val="accent6">
                              <a:lumMod val="75000"/>
                            </a:schemeClr>
                          </a:solidFill>
                          <a:effectLst/>
                          <a:latin typeface="Arial" charset="0"/>
                          <a:ea typeface="+mn-ea"/>
                          <a:cs typeface="+mn-cs"/>
                        </a:rPr>
                        <a:t>mindestens</a:t>
                      </a:r>
                      <a:r>
                        <a:rPr kumimoji="0" lang="de-DE" sz="1800" b="1" i="1" u="none" strike="noStrike" cap="none" normalizeH="0" baseline="0" dirty="0" smtClean="0">
                          <a:ln>
                            <a:noFill/>
                          </a:ln>
                          <a:solidFill>
                            <a:schemeClr val="accent6">
                              <a:lumMod val="75000"/>
                            </a:schemeClr>
                          </a:solidFill>
                          <a:effectLst/>
                          <a:latin typeface="Arial" charset="0"/>
                        </a:rPr>
                        <a:t>?</a:t>
                      </a:r>
                      <a:r>
                        <a:rPr kumimoji="0" lang="de-DE" sz="1800" b="1" i="0" u="none" strike="noStrike" cap="none" normalizeH="0" baseline="0" dirty="0" smtClean="0">
                          <a:ln>
                            <a:noFill/>
                          </a:ln>
                          <a:solidFill>
                            <a:schemeClr val="tx1"/>
                          </a:solidFill>
                          <a:effectLst/>
                          <a:latin typeface="Arial" charset="0"/>
                        </a:rPr>
                        <a:t>“</a:t>
                      </a:r>
                    </a:p>
                  </a:txBody>
                  <a:tcPr marT="45722" marB="4572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1"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1852603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6"/>
          <p:cNvSpPr>
            <a:spLocks noChangeShapeType="1"/>
          </p:cNvSpPr>
          <p:nvPr/>
        </p:nvSpPr>
        <p:spPr bwMode="auto">
          <a:xfrm>
            <a:off x="395288" y="703263"/>
            <a:ext cx="6840537"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cxnSp>
        <p:nvCxnSpPr>
          <p:cNvPr id="12" name="Gerade Verbindung 11"/>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Gestreifter Pfeil nach rechts 13"/>
          <p:cNvSpPr/>
          <p:nvPr/>
        </p:nvSpPr>
        <p:spPr>
          <a:xfrm>
            <a:off x="395288" y="5587394"/>
            <a:ext cx="2607814" cy="595107"/>
          </a:xfrm>
          <a:prstGeom prst="stripedRightArrow">
            <a:avLst/>
          </a:prstGeom>
          <a:gradFill>
            <a:gsLst>
              <a:gs pos="77500">
                <a:srgbClr val="FBA97D"/>
              </a:gs>
              <a:gs pos="0">
                <a:srgbClr val="FBEAC7"/>
              </a:gs>
              <a:gs pos="29000">
                <a:srgbClr val="FBA97D"/>
              </a:gs>
            </a:gsLst>
            <a:lin ang="10800000" scaled="1"/>
          </a:grad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de-DE" b="1" i="1" dirty="0">
                <a:solidFill>
                  <a:schemeClr val="tx1"/>
                </a:solidFill>
              </a:rPr>
              <a:t>ist die Voraussetzung für</a:t>
            </a:r>
          </a:p>
        </p:txBody>
      </p:sp>
      <p:sp>
        <p:nvSpPr>
          <p:cNvPr id="3" name="Rechteck 2"/>
          <p:cNvSpPr/>
          <p:nvPr/>
        </p:nvSpPr>
        <p:spPr>
          <a:xfrm>
            <a:off x="468313" y="1772816"/>
            <a:ext cx="2519362" cy="26193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tabLst>
                <a:tab pos="1854200" algn="r"/>
              </a:tabLst>
              <a:defRPr/>
            </a:pPr>
            <a:r>
              <a:rPr lang="de-DE" sz="1600" i="1" dirty="0">
                <a:solidFill>
                  <a:schemeClr val="tx1"/>
                </a:solidFill>
                <a:latin typeface="Arial" panose="020B0604020202020204" pitchFamily="34" charset="0"/>
                <a:ea typeface="Times New Roman"/>
                <a:cs typeface="Arial" panose="020B0604020202020204" pitchFamily="34" charset="0"/>
              </a:rPr>
              <a:t>Die SchülerInnen können (einen Sachverhalt)</a:t>
            </a:r>
          </a:p>
          <a:p>
            <a:pPr>
              <a:lnSpc>
                <a:spcPct val="115000"/>
              </a:lnSpc>
              <a:tabLst>
                <a:tab pos="1854200" algn="r"/>
              </a:tabLst>
              <a:defRPr/>
            </a:pPr>
            <a:endParaRPr lang="de-DE" sz="1600" i="1" dirty="0">
              <a:solidFill>
                <a:schemeClr val="tx1"/>
              </a:solidFill>
              <a:latin typeface="Arial" panose="020B0604020202020204" pitchFamily="34" charset="0"/>
              <a:ea typeface="Times New Roman"/>
              <a:cs typeface="Arial" panose="020B0604020202020204" pitchFamily="34" charset="0"/>
            </a:endParaRPr>
          </a:p>
          <a:p>
            <a:pPr>
              <a:lnSpc>
                <a:spcPct val="115000"/>
              </a:lnSpc>
              <a:tabLst>
                <a:tab pos="1854200" algn="r"/>
              </a:tabLst>
              <a:defRPr/>
            </a:pPr>
            <a:r>
              <a:rPr lang="de-DE" i="1" dirty="0">
                <a:solidFill>
                  <a:schemeClr val="tx1"/>
                </a:solidFill>
                <a:latin typeface="Arial" panose="020B0604020202020204" pitchFamily="34" charset="0"/>
                <a:ea typeface="Times New Roman"/>
                <a:cs typeface="Arial" panose="020B0604020202020204" pitchFamily="34" charset="0"/>
              </a:rPr>
              <a:t>… beschreiben, darstellen, formulieren, wiedergeben, skizzieren, …</a:t>
            </a:r>
          </a:p>
          <a:p>
            <a:pPr>
              <a:lnSpc>
                <a:spcPct val="115000"/>
              </a:lnSpc>
              <a:tabLst>
                <a:tab pos="1854200" algn="r"/>
              </a:tabLst>
              <a:defRPr/>
            </a:pPr>
            <a:r>
              <a:rPr lang="de-DE" b="1" i="1" dirty="0">
                <a:solidFill>
                  <a:schemeClr val="tx1"/>
                </a:solidFill>
                <a:latin typeface="Arial" panose="020B0604020202020204" pitchFamily="34" charset="0"/>
                <a:ea typeface="Times New Roman"/>
                <a:cs typeface="Arial" panose="020B0604020202020204" pitchFamily="34" charset="0"/>
              </a:rPr>
              <a:t>(Reproduktion)</a:t>
            </a:r>
          </a:p>
        </p:txBody>
      </p:sp>
      <p:sp>
        <p:nvSpPr>
          <p:cNvPr id="17" name="Rechteck 16"/>
          <p:cNvSpPr/>
          <p:nvPr/>
        </p:nvSpPr>
        <p:spPr>
          <a:xfrm>
            <a:off x="3203575" y="1772816"/>
            <a:ext cx="2520950" cy="261937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tabLst>
                <a:tab pos="1854200" algn="r"/>
              </a:tabLst>
              <a:defRPr/>
            </a:pPr>
            <a:r>
              <a:rPr lang="de-DE" sz="1600" i="1" dirty="0">
                <a:solidFill>
                  <a:schemeClr val="tx1"/>
                </a:solidFill>
                <a:latin typeface="Arial" panose="020B0604020202020204" pitchFamily="34" charset="0"/>
                <a:ea typeface="Times New Roman"/>
                <a:cs typeface="Arial" panose="020B0604020202020204" pitchFamily="34" charset="0"/>
              </a:rPr>
              <a:t>Die SchülerInnen können (einen Sachverhalt)</a:t>
            </a:r>
          </a:p>
          <a:p>
            <a:pPr>
              <a:lnSpc>
                <a:spcPct val="115000"/>
              </a:lnSpc>
              <a:tabLst>
                <a:tab pos="1854200" algn="r"/>
              </a:tabLst>
              <a:defRPr/>
            </a:pPr>
            <a:endParaRPr lang="de-DE" sz="1600" i="1" dirty="0">
              <a:solidFill>
                <a:schemeClr val="tx1"/>
              </a:solidFill>
              <a:latin typeface="Arial" panose="020B0604020202020204" pitchFamily="34" charset="0"/>
              <a:ea typeface="Times New Roman"/>
              <a:cs typeface="Arial" panose="020B0604020202020204" pitchFamily="34" charset="0"/>
            </a:endParaRPr>
          </a:p>
          <a:p>
            <a:pPr>
              <a:lnSpc>
                <a:spcPct val="115000"/>
              </a:lnSpc>
              <a:tabLst>
                <a:tab pos="1854200" algn="r"/>
              </a:tabLst>
              <a:defRPr/>
            </a:pPr>
            <a:r>
              <a:rPr lang="de-DE" i="1" dirty="0">
                <a:solidFill>
                  <a:schemeClr val="tx1"/>
                </a:solidFill>
                <a:latin typeface="Arial" panose="020B0604020202020204" pitchFamily="34" charset="0"/>
                <a:ea typeface="Times New Roman"/>
                <a:cs typeface="Arial" panose="020B0604020202020204" pitchFamily="34" charset="0"/>
              </a:rPr>
              <a:t>… begründen, untersuchen, Beziehungen herstellen, gestalten…</a:t>
            </a:r>
          </a:p>
          <a:p>
            <a:pPr>
              <a:lnSpc>
                <a:spcPct val="115000"/>
              </a:lnSpc>
              <a:tabLst>
                <a:tab pos="1854200" algn="r"/>
              </a:tabLst>
              <a:defRPr/>
            </a:pPr>
            <a:r>
              <a:rPr lang="de-DE" b="1" i="1" dirty="0">
                <a:solidFill>
                  <a:schemeClr val="tx1"/>
                </a:solidFill>
                <a:latin typeface="Arial" panose="020B0604020202020204" pitchFamily="34" charset="0"/>
                <a:ea typeface="Times New Roman"/>
                <a:cs typeface="Arial" panose="020B0604020202020204" pitchFamily="34" charset="0"/>
              </a:rPr>
              <a:t>(Rekonstruktion)</a:t>
            </a:r>
          </a:p>
        </p:txBody>
      </p:sp>
      <p:sp>
        <p:nvSpPr>
          <p:cNvPr id="19" name="Rechteck 18"/>
          <p:cNvSpPr/>
          <p:nvPr/>
        </p:nvSpPr>
        <p:spPr>
          <a:xfrm>
            <a:off x="5940425" y="1772816"/>
            <a:ext cx="2519363" cy="26193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tabLst>
                <a:tab pos="1854200" algn="r"/>
              </a:tabLst>
              <a:defRPr/>
            </a:pPr>
            <a:r>
              <a:rPr lang="de-DE" sz="1600" i="1" dirty="0">
                <a:solidFill>
                  <a:schemeClr val="tx1"/>
                </a:solidFill>
                <a:latin typeface="Arial" panose="020B0604020202020204" pitchFamily="34" charset="0"/>
                <a:ea typeface="Times New Roman"/>
                <a:cs typeface="Arial" panose="020B0604020202020204" pitchFamily="34" charset="0"/>
              </a:rPr>
              <a:t>Die SchülerInnen können (einen Sachverhalt)</a:t>
            </a:r>
          </a:p>
          <a:p>
            <a:pPr>
              <a:lnSpc>
                <a:spcPct val="115000"/>
              </a:lnSpc>
              <a:tabLst>
                <a:tab pos="1854200" algn="r"/>
              </a:tabLst>
              <a:defRPr/>
            </a:pPr>
            <a:endParaRPr lang="de-DE" sz="1600" i="1" dirty="0">
              <a:solidFill>
                <a:schemeClr val="tx1"/>
              </a:solidFill>
              <a:latin typeface="Arial" panose="020B0604020202020204" pitchFamily="34" charset="0"/>
              <a:ea typeface="Times New Roman"/>
              <a:cs typeface="Arial" panose="020B0604020202020204" pitchFamily="34" charset="0"/>
            </a:endParaRPr>
          </a:p>
          <a:p>
            <a:pPr>
              <a:lnSpc>
                <a:spcPct val="115000"/>
              </a:lnSpc>
              <a:tabLst>
                <a:tab pos="1854200" algn="r"/>
              </a:tabLst>
              <a:defRPr/>
            </a:pPr>
            <a:r>
              <a:rPr lang="de-DE" i="1" dirty="0">
                <a:solidFill>
                  <a:schemeClr val="tx1"/>
                </a:solidFill>
                <a:latin typeface="Arial" panose="020B0604020202020204" pitchFamily="34" charset="0"/>
                <a:ea typeface="Times New Roman"/>
                <a:cs typeface="Arial" panose="020B0604020202020204" pitchFamily="34" charset="0"/>
              </a:rPr>
              <a:t>… bewerten, sich auseinandersetzen, erörtern, </a:t>
            </a:r>
            <a:br>
              <a:rPr lang="de-DE" i="1" dirty="0">
                <a:solidFill>
                  <a:schemeClr val="tx1"/>
                </a:solidFill>
                <a:latin typeface="Arial" panose="020B0604020202020204" pitchFamily="34" charset="0"/>
                <a:ea typeface="Times New Roman"/>
                <a:cs typeface="Arial" panose="020B0604020202020204" pitchFamily="34" charset="0"/>
              </a:rPr>
            </a:br>
            <a:r>
              <a:rPr lang="de-DE" i="1" dirty="0">
                <a:solidFill>
                  <a:schemeClr val="tx1"/>
                </a:solidFill>
                <a:latin typeface="Arial" panose="020B0604020202020204" pitchFamily="34" charset="0"/>
                <a:ea typeface="Times New Roman"/>
                <a:cs typeface="Arial" panose="020B0604020202020204" pitchFamily="34" charset="0"/>
              </a:rPr>
              <a:t>interpretieren</a:t>
            </a:r>
          </a:p>
          <a:p>
            <a:pPr>
              <a:lnSpc>
                <a:spcPct val="115000"/>
              </a:lnSpc>
              <a:tabLst>
                <a:tab pos="1854200" algn="r"/>
              </a:tabLst>
              <a:defRPr/>
            </a:pPr>
            <a:r>
              <a:rPr lang="de-DE" b="1" i="1" dirty="0">
                <a:solidFill>
                  <a:schemeClr val="tx1"/>
                </a:solidFill>
                <a:latin typeface="Arial" panose="020B0604020202020204" pitchFamily="34" charset="0"/>
                <a:ea typeface="Times New Roman"/>
                <a:cs typeface="Arial" panose="020B0604020202020204" pitchFamily="34" charset="0"/>
              </a:rPr>
              <a:t>(Problemlösen)</a:t>
            </a:r>
          </a:p>
        </p:txBody>
      </p:sp>
      <p:sp>
        <p:nvSpPr>
          <p:cNvPr id="20" name="Gestreifter Pfeil nach rechts 19"/>
          <p:cNvSpPr/>
          <p:nvPr/>
        </p:nvSpPr>
        <p:spPr>
          <a:xfrm>
            <a:off x="3071557" y="5405733"/>
            <a:ext cx="2868595" cy="958427"/>
          </a:xfrm>
          <a:prstGeom prst="stripedRightArrow">
            <a:avLst/>
          </a:prstGeom>
          <a:gradFill>
            <a:gsLst>
              <a:gs pos="77500">
                <a:srgbClr val="FBA97D"/>
              </a:gs>
              <a:gs pos="0">
                <a:srgbClr val="FBEAC7"/>
              </a:gs>
              <a:gs pos="29000">
                <a:srgbClr val="FBA97D"/>
              </a:gs>
            </a:gsLst>
            <a:lin ang="10800000" scaled="1"/>
          </a:grad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de-DE" b="1" i="1" dirty="0">
                <a:solidFill>
                  <a:schemeClr val="tx1"/>
                </a:solidFill>
              </a:rPr>
              <a:t>ist die Voraussetzung für</a:t>
            </a:r>
          </a:p>
        </p:txBody>
      </p:sp>
      <p:sp>
        <p:nvSpPr>
          <p:cNvPr id="21" name="Gestreifter Pfeil nach rechts 20"/>
          <p:cNvSpPr/>
          <p:nvPr/>
        </p:nvSpPr>
        <p:spPr>
          <a:xfrm>
            <a:off x="6096388" y="5422901"/>
            <a:ext cx="2292036" cy="958427"/>
          </a:xfrm>
          <a:prstGeom prst="stripedRightArrow">
            <a:avLst/>
          </a:prstGeom>
          <a:gradFill>
            <a:gsLst>
              <a:gs pos="77500">
                <a:srgbClr val="FBA97D"/>
              </a:gs>
              <a:gs pos="0">
                <a:srgbClr val="FBEAC7"/>
              </a:gs>
              <a:gs pos="29000">
                <a:srgbClr val="FBA97D"/>
              </a:gs>
            </a:gsLst>
            <a:lin ang="10800000" scaled="1"/>
          </a:gradFill>
          <a:ln>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de-DE" b="1" i="1" dirty="0" smtClean="0">
                <a:solidFill>
                  <a:schemeClr val="tx1"/>
                </a:solidFill>
              </a:rPr>
              <a:t>mündet ggf. in</a:t>
            </a:r>
            <a:endParaRPr lang="de-DE" b="1" i="1" dirty="0">
              <a:solidFill>
                <a:schemeClr val="tx1"/>
              </a:solidFill>
            </a:endParaRPr>
          </a:p>
        </p:txBody>
      </p:sp>
      <p:sp>
        <p:nvSpPr>
          <p:cNvPr id="56341" name="Textfeld 13"/>
          <p:cNvSpPr txBox="1">
            <a:spLocks noChangeArrowheads="1"/>
          </p:cNvSpPr>
          <p:nvPr/>
        </p:nvSpPr>
        <p:spPr bwMode="auto">
          <a:xfrm>
            <a:off x="293688" y="836712"/>
            <a:ext cx="7272337" cy="369332"/>
          </a:xfrm>
          <a:prstGeom prst="rect">
            <a:avLst/>
          </a:prstGeom>
          <a:solidFill>
            <a:schemeClr val="accent6">
              <a:lumMod val="40000"/>
              <a:lumOff val="6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de-DE" altLang="de-DE" sz="1800" dirty="0" smtClean="0">
                <a:latin typeface="Arial" pitchFamily="34" charset="0"/>
              </a:rPr>
              <a:t>Achten Sie auf die </a:t>
            </a:r>
            <a:r>
              <a:rPr lang="de-DE" altLang="de-DE" sz="1800" b="1" dirty="0" smtClean="0">
                <a:latin typeface="Arial" pitchFamily="34" charset="0"/>
              </a:rPr>
              <a:t>Operatoren!</a:t>
            </a:r>
            <a:endParaRPr lang="de-DE" altLang="de-DE" sz="1800" i="1" dirty="0">
              <a:latin typeface="Arial" pitchFamily="34" charset="0"/>
            </a:endParaRPr>
          </a:p>
        </p:txBody>
      </p:sp>
      <p:sp>
        <p:nvSpPr>
          <p:cNvPr id="56343"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sp>
        <p:nvSpPr>
          <p:cNvPr id="2" name="Gestreifter Pfeil nach rechts 1"/>
          <p:cNvSpPr/>
          <p:nvPr/>
        </p:nvSpPr>
        <p:spPr>
          <a:xfrm rot="10800000">
            <a:off x="5806744" y="4392191"/>
            <a:ext cx="2581680" cy="1013542"/>
          </a:xfrm>
          <a:prstGeom prst="stripedRightArrow">
            <a:avLst>
              <a:gd name="adj1" fmla="val 59398"/>
              <a:gd name="adj2" fmla="val 50000"/>
            </a:avLst>
          </a:prstGeom>
          <a:gradFill flip="none" rotWithShape="1">
            <a:gsLst>
              <a:gs pos="0">
                <a:schemeClr val="bg1">
                  <a:lumMod val="65000"/>
                </a:schemeClr>
              </a:gs>
              <a:gs pos="66000">
                <a:schemeClr val="bg1">
                  <a:lumMod val="9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6094875" y="4725144"/>
            <a:ext cx="2116370" cy="369332"/>
          </a:xfrm>
          <a:prstGeom prst="rect">
            <a:avLst/>
          </a:prstGeom>
          <a:noFill/>
        </p:spPr>
        <p:txBody>
          <a:bodyPr wrap="square" rtlCol="0">
            <a:spAutoFit/>
          </a:bodyPr>
          <a:lstStyle/>
          <a:p>
            <a:r>
              <a:rPr lang="de-DE" dirty="0" smtClean="0"/>
              <a:t>ist „schwieriger“ als</a:t>
            </a:r>
            <a:endParaRPr lang="de-DE" dirty="0"/>
          </a:p>
        </p:txBody>
      </p:sp>
      <p:sp>
        <p:nvSpPr>
          <p:cNvPr id="24" name="Gestreifter Pfeil nach rechts 23"/>
          <p:cNvSpPr/>
          <p:nvPr/>
        </p:nvSpPr>
        <p:spPr>
          <a:xfrm rot="10800000">
            <a:off x="3111938" y="4409359"/>
            <a:ext cx="2581680" cy="1013542"/>
          </a:xfrm>
          <a:prstGeom prst="stripedRightArrow">
            <a:avLst>
              <a:gd name="adj1" fmla="val 59398"/>
              <a:gd name="adj2" fmla="val 50000"/>
            </a:avLst>
          </a:prstGeom>
          <a:gradFill flip="none" rotWithShape="1">
            <a:gsLst>
              <a:gs pos="0">
                <a:schemeClr val="bg1">
                  <a:lumMod val="65000"/>
                </a:schemeClr>
              </a:gs>
              <a:gs pos="66000">
                <a:schemeClr val="bg1">
                  <a:lumMod val="9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p:cNvSpPr txBox="1"/>
          <p:nvPr/>
        </p:nvSpPr>
        <p:spPr>
          <a:xfrm>
            <a:off x="3400069" y="4742312"/>
            <a:ext cx="2116370" cy="369332"/>
          </a:xfrm>
          <a:prstGeom prst="rect">
            <a:avLst/>
          </a:prstGeom>
          <a:noFill/>
        </p:spPr>
        <p:txBody>
          <a:bodyPr wrap="square" rtlCol="0">
            <a:spAutoFit/>
          </a:bodyPr>
          <a:lstStyle/>
          <a:p>
            <a:r>
              <a:rPr lang="de-DE" dirty="0" smtClean="0"/>
              <a:t>ist „schwieriger“ als</a:t>
            </a:r>
            <a:endParaRPr lang="de-DE" dirty="0"/>
          </a:p>
        </p:txBody>
      </p:sp>
      <p:sp>
        <p:nvSpPr>
          <p:cNvPr id="27" name="Gestreifter Pfeil nach rechts 26"/>
          <p:cNvSpPr/>
          <p:nvPr/>
        </p:nvSpPr>
        <p:spPr>
          <a:xfrm rot="10800000">
            <a:off x="421953" y="4420207"/>
            <a:ext cx="2581680" cy="1013542"/>
          </a:xfrm>
          <a:prstGeom prst="stripedRightArrow">
            <a:avLst>
              <a:gd name="adj1" fmla="val 59398"/>
              <a:gd name="adj2" fmla="val 50000"/>
            </a:avLst>
          </a:prstGeom>
          <a:gradFill flip="none" rotWithShape="1">
            <a:gsLst>
              <a:gs pos="0">
                <a:schemeClr val="bg1">
                  <a:lumMod val="65000"/>
                </a:schemeClr>
              </a:gs>
              <a:gs pos="66000">
                <a:schemeClr val="bg1">
                  <a:lumMod val="9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p:cNvSpPr txBox="1"/>
          <p:nvPr/>
        </p:nvSpPr>
        <p:spPr>
          <a:xfrm>
            <a:off x="710084" y="4753160"/>
            <a:ext cx="2116370" cy="369332"/>
          </a:xfrm>
          <a:prstGeom prst="rect">
            <a:avLst/>
          </a:prstGeom>
          <a:noFill/>
        </p:spPr>
        <p:txBody>
          <a:bodyPr wrap="square" rtlCol="0">
            <a:spAutoFit/>
          </a:bodyPr>
          <a:lstStyle/>
          <a:p>
            <a:r>
              <a:rPr lang="de-DE" dirty="0" smtClean="0"/>
              <a:t>ist „das Mindeste“</a:t>
            </a:r>
            <a:endParaRPr lang="de-DE" dirty="0"/>
          </a:p>
        </p:txBody>
      </p:sp>
      <p:sp>
        <p:nvSpPr>
          <p:cNvPr id="23"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373859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nodeType="withEffect">
                                  <p:stCondLst>
                                    <p:cond delay="75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nodeType="withEffect">
                                  <p:stCondLst>
                                    <p:cond delay="125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9" grpId="0" animBg="1"/>
      <p:bldP spid="2" grpId="0" animBg="1"/>
      <p:bldP spid="4" grpId="0"/>
      <p:bldP spid="24" grpId="0" animBg="1"/>
      <p:bldP spid="26" grpId="0"/>
      <p:bldP spid="27" grpId="0" animBg="1"/>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feld 5"/>
          <p:cNvSpPr txBox="1">
            <a:spLocks noChangeArrowheads="1"/>
          </p:cNvSpPr>
          <p:nvPr/>
        </p:nvSpPr>
        <p:spPr bwMode="auto">
          <a:xfrm>
            <a:off x="611188" y="1125538"/>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3600">
                <a:latin typeface="Curlz MT"/>
              </a:rPr>
              <a:t> </a:t>
            </a:r>
            <a:endParaRPr lang="de-DE" altLang="de-DE" sz="1800">
              <a:latin typeface="Arial" pitchFamily="34" charset="0"/>
            </a:endParaRPr>
          </a:p>
        </p:txBody>
      </p:sp>
      <p:sp>
        <p:nvSpPr>
          <p:cNvPr id="2" name="Rechteck 1"/>
          <p:cNvSpPr/>
          <p:nvPr/>
        </p:nvSpPr>
        <p:spPr>
          <a:xfrm>
            <a:off x="7019925" y="1916113"/>
            <a:ext cx="865188"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p:cNvSpPr/>
          <p:nvPr/>
        </p:nvSpPr>
        <p:spPr>
          <a:xfrm>
            <a:off x="6337300" y="4076700"/>
            <a:ext cx="86360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6" name="Gerade Verbindung 15"/>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57351" name="Line 6"/>
          <p:cNvSpPr>
            <a:spLocks noChangeShapeType="1"/>
          </p:cNvSpPr>
          <p:nvPr/>
        </p:nvSpPr>
        <p:spPr bwMode="auto">
          <a:xfrm>
            <a:off x="395288" y="703263"/>
            <a:ext cx="6840537"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353" name="Textfeld 8"/>
          <p:cNvSpPr txBox="1">
            <a:spLocks noChangeArrowheads="1"/>
          </p:cNvSpPr>
          <p:nvPr/>
        </p:nvSpPr>
        <p:spPr bwMode="auto">
          <a:xfrm>
            <a:off x="323850" y="758825"/>
            <a:ext cx="734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latin typeface="Arial" pitchFamily="34" charset="0"/>
              </a:rPr>
              <a:t>Zur Unterstützung: </a:t>
            </a:r>
            <a:r>
              <a:rPr lang="de-DE" altLang="de-DE" sz="1800" dirty="0" err="1">
                <a:latin typeface="Arial" pitchFamily="34" charset="0"/>
              </a:rPr>
              <a:t>Operatorenlisten</a:t>
            </a:r>
            <a:r>
              <a:rPr lang="de-DE" altLang="de-DE" sz="1800" dirty="0">
                <a:latin typeface="Arial" pitchFamily="34" charset="0"/>
              </a:rPr>
              <a:t> </a:t>
            </a:r>
            <a:r>
              <a:rPr lang="de-DE" altLang="de-DE" sz="1800" dirty="0" smtClean="0">
                <a:latin typeface="Arial" pitchFamily="34" charset="0"/>
              </a:rPr>
              <a:t>aus den „EPAs“ der KMK:</a:t>
            </a:r>
            <a:endParaRPr lang="de-DE" altLang="de-DE" sz="1800" dirty="0">
              <a:latin typeface="Arial" pitchFamily="34" charset="0"/>
            </a:endParaRPr>
          </a:p>
        </p:txBody>
      </p:sp>
      <p:sp>
        <p:nvSpPr>
          <p:cNvPr id="57354"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pic>
        <p:nvPicPr>
          <p:cNvPr id="503858" name="Picture 50"/>
          <p:cNvPicPr>
            <a:picLocks noChangeAspect="1" noChangeArrowheads="1"/>
          </p:cNvPicPr>
          <p:nvPr/>
        </p:nvPicPr>
        <p:blipFill rotWithShape="1">
          <a:blip r:embed="rId3">
            <a:extLst>
              <a:ext uri="{28A0092B-C50C-407E-A947-70E740481C1C}">
                <a14:useLocalDpi xmlns:a14="http://schemas.microsoft.com/office/drawing/2010/main" val="0"/>
              </a:ext>
            </a:extLst>
          </a:blip>
          <a:srcRect l="34030" t="30840" r="33817" b="20034"/>
          <a:stretch/>
        </p:blipFill>
        <p:spPr bwMode="auto">
          <a:xfrm>
            <a:off x="611187" y="1268760"/>
            <a:ext cx="6408737" cy="5088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bgerundetes Rechteck 2"/>
          <p:cNvSpPr/>
          <p:nvPr/>
        </p:nvSpPr>
        <p:spPr>
          <a:xfrm>
            <a:off x="1475656" y="1128713"/>
            <a:ext cx="3204294" cy="198713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i="1" dirty="0" smtClean="0">
                <a:solidFill>
                  <a:schemeClr val="tx1"/>
                </a:solidFill>
              </a:rPr>
              <a:t>... lies:</a:t>
            </a:r>
          </a:p>
          <a:p>
            <a:r>
              <a:rPr lang="de-DE" dirty="0" smtClean="0">
                <a:solidFill>
                  <a:schemeClr val="tx1"/>
                </a:solidFill>
              </a:rPr>
              <a:t>„Was werden/müssen SchülerInnen können, wenn sie etwas</a:t>
            </a:r>
          </a:p>
          <a:p>
            <a:pPr marL="285750" indent="-285750">
              <a:buFont typeface="Arial" panose="020B0604020202020204" pitchFamily="34" charset="0"/>
              <a:buChar char="•"/>
            </a:pPr>
            <a:r>
              <a:rPr lang="de-DE" dirty="0" smtClean="0">
                <a:solidFill>
                  <a:schemeClr val="tx1"/>
                </a:solidFill>
              </a:rPr>
              <a:t>analysieren,</a:t>
            </a:r>
          </a:p>
          <a:p>
            <a:pPr marL="285750" indent="-285750">
              <a:buFont typeface="Arial" panose="020B0604020202020204" pitchFamily="34" charset="0"/>
              <a:buChar char="•"/>
            </a:pPr>
            <a:r>
              <a:rPr lang="de-DE" dirty="0" smtClean="0">
                <a:solidFill>
                  <a:schemeClr val="tx1"/>
                </a:solidFill>
              </a:rPr>
              <a:t>beschreiben,</a:t>
            </a:r>
          </a:p>
          <a:p>
            <a:pPr marL="285750" indent="-285750">
              <a:buFont typeface="Arial" panose="020B0604020202020204" pitchFamily="34" charset="0"/>
              <a:buChar char="•"/>
            </a:pPr>
            <a:r>
              <a:rPr lang="de-DE" dirty="0" smtClean="0">
                <a:solidFill>
                  <a:schemeClr val="tx1"/>
                </a:solidFill>
              </a:rPr>
              <a:t>bewerten ...?“</a:t>
            </a:r>
          </a:p>
        </p:txBody>
      </p:sp>
      <p:sp>
        <p:nvSpPr>
          <p:cNvPr id="4" name="Pfeil nach links 3"/>
          <p:cNvSpPr/>
          <p:nvPr/>
        </p:nvSpPr>
        <p:spPr>
          <a:xfrm rot="21028915">
            <a:off x="3302131" y="4206498"/>
            <a:ext cx="2484276" cy="576064"/>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bzw.: Sie können ...</a:t>
            </a:r>
            <a:endParaRPr lang="de-DE" dirty="0">
              <a:solidFill>
                <a:schemeClr val="tx1"/>
              </a:solidFill>
            </a:endParaRPr>
          </a:p>
        </p:txBody>
      </p:sp>
      <p:sp>
        <p:nvSpPr>
          <p:cNvPr id="17" name="Pfeil nach links 16"/>
          <p:cNvSpPr/>
          <p:nvPr/>
        </p:nvSpPr>
        <p:spPr>
          <a:xfrm rot="21028915">
            <a:off x="3271150" y="2564904"/>
            <a:ext cx="2484276" cy="576064"/>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Antwort: Sie können ...</a:t>
            </a:r>
            <a:endParaRPr lang="de-DE" dirty="0">
              <a:solidFill>
                <a:schemeClr val="tx1"/>
              </a:solidFill>
            </a:endParaRPr>
          </a:p>
        </p:txBody>
      </p:sp>
      <p:sp>
        <p:nvSpPr>
          <p:cNvPr id="18" name="Pfeil nach links 17"/>
          <p:cNvSpPr/>
          <p:nvPr/>
        </p:nvSpPr>
        <p:spPr>
          <a:xfrm rot="21028915">
            <a:off x="6641063" y="1345890"/>
            <a:ext cx="2053123" cy="1643579"/>
          </a:xfrm>
          <a:prstGeom prst="leftArrow">
            <a:avLst/>
          </a:prstGeom>
          <a:solidFill>
            <a:srgbClr val="8AF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 und dies bedeutet entweder:</a:t>
            </a:r>
            <a:br>
              <a:rPr lang="de-DE" sz="1400" dirty="0" smtClean="0">
                <a:solidFill>
                  <a:schemeClr val="tx1"/>
                </a:solidFill>
              </a:rPr>
            </a:br>
            <a:r>
              <a:rPr lang="de-DE" sz="1400" b="1" dirty="0" smtClean="0">
                <a:solidFill>
                  <a:schemeClr val="tx1"/>
                </a:solidFill>
              </a:rPr>
              <a:t>Reproduktion (I)</a:t>
            </a:r>
            <a:r>
              <a:rPr lang="de-DE" sz="1400" dirty="0" smtClean="0">
                <a:solidFill>
                  <a:schemeClr val="tx1"/>
                </a:solidFill>
              </a:rPr>
              <a:t>,</a:t>
            </a:r>
            <a:endParaRPr lang="de-DE" sz="1400" dirty="0">
              <a:solidFill>
                <a:schemeClr val="tx1"/>
              </a:solidFill>
            </a:endParaRPr>
          </a:p>
        </p:txBody>
      </p:sp>
      <p:cxnSp>
        <p:nvCxnSpPr>
          <p:cNvPr id="6" name="Gerade Verbindung mit Pfeil 5"/>
          <p:cNvCxnSpPr>
            <a:stCxn id="3" idx="1"/>
          </p:cNvCxnSpPr>
          <p:nvPr/>
        </p:nvCxnSpPr>
        <p:spPr>
          <a:xfrm flipH="1" flipV="1">
            <a:off x="1043608" y="1771651"/>
            <a:ext cx="432048" cy="350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1103090" y="2564904"/>
            <a:ext cx="516582" cy="11018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a:off x="1341637" y="2852936"/>
            <a:ext cx="516582" cy="18718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6444208" y="2363470"/>
            <a:ext cx="359817" cy="20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6444208" y="2949865"/>
            <a:ext cx="359817" cy="20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6409283" y="3975983"/>
            <a:ext cx="359817" cy="20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p:cNvSpPr/>
          <p:nvPr/>
        </p:nvSpPr>
        <p:spPr>
          <a:xfrm rot="21028915">
            <a:off x="6641063" y="2439599"/>
            <a:ext cx="2053123" cy="1020533"/>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 </a:t>
            </a:r>
            <a:r>
              <a:rPr lang="de-DE" sz="1400" b="1" dirty="0" smtClean="0">
                <a:solidFill>
                  <a:schemeClr val="tx1"/>
                </a:solidFill>
              </a:rPr>
              <a:t>Reorganisation/</a:t>
            </a:r>
            <a:br>
              <a:rPr lang="de-DE" sz="1400" b="1" dirty="0" smtClean="0">
                <a:solidFill>
                  <a:schemeClr val="tx1"/>
                </a:solidFill>
              </a:rPr>
            </a:br>
            <a:r>
              <a:rPr lang="de-DE" sz="1400" b="1" dirty="0" smtClean="0">
                <a:solidFill>
                  <a:schemeClr val="tx1"/>
                </a:solidFill>
              </a:rPr>
              <a:t>Transfer (II)</a:t>
            </a:r>
            <a:endParaRPr lang="de-DE" sz="1400" b="1" dirty="0">
              <a:solidFill>
                <a:schemeClr val="tx1"/>
              </a:solidFill>
            </a:endParaRPr>
          </a:p>
        </p:txBody>
      </p:sp>
      <p:sp>
        <p:nvSpPr>
          <p:cNvPr id="20" name="Pfeil nach links 19"/>
          <p:cNvSpPr/>
          <p:nvPr/>
        </p:nvSpPr>
        <p:spPr>
          <a:xfrm rot="21028915">
            <a:off x="6692575" y="3375702"/>
            <a:ext cx="2053123" cy="1020533"/>
          </a:xfrm>
          <a:prstGeom prst="leftArrow">
            <a:avLst/>
          </a:prstGeom>
          <a:solidFill>
            <a:srgbClr val="F7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 oder </a:t>
            </a:r>
            <a:r>
              <a:rPr lang="de-DE" sz="1400" b="1" dirty="0" smtClean="0">
                <a:solidFill>
                  <a:schemeClr val="tx1"/>
                </a:solidFill>
              </a:rPr>
              <a:t>Problemlösung (III)</a:t>
            </a:r>
            <a:endParaRPr lang="de-DE" sz="1400" b="1" dirty="0">
              <a:solidFill>
                <a:schemeClr val="tx1"/>
              </a:solidFill>
            </a:endParaRPr>
          </a:p>
        </p:txBody>
      </p:sp>
      <p:sp>
        <p:nvSpPr>
          <p:cNvPr id="25"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08808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nodeType="withEffect">
                                  <p:stCondLst>
                                    <p:cond delay="75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par>
                                <p:cTn id="14" presetID="22" presetClass="entr" presetSubtype="2" fill="hold" nodeType="withEffect">
                                  <p:stCondLst>
                                    <p:cond delay="75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1" presetClass="entr" presetSubtype="1"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heel(1)">
                                      <p:cBhvr>
                                        <p:cTn id="42" dur="2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21" presetClass="entr" presetSubtype="1"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animEffect transition="in" filter="wheel(1)">
                                      <p:cBhvr>
                                        <p:cTn id="5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animBg="1"/>
      <p:bldP spid="18" grpId="0" animBg="1"/>
      <p:bldP spid="9" grpId="0" animBg="1"/>
      <p:bldP spid="27" grpId="0" animBg="1"/>
      <p:bldP spid="2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6" name="Textfeld 5"/>
          <p:cNvSpPr txBox="1"/>
          <p:nvPr/>
        </p:nvSpPr>
        <p:spPr>
          <a:xfrm>
            <a:off x="611560" y="1124744"/>
            <a:ext cx="7992888" cy="646331"/>
          </a:xfrm>
          <a:prstGeom prst="rect">
            <a:avLst/>
          </a:prstGeom>
          <a:noFill/>
        </p:spPr>
        <p:txBody>
          <a:bodyPr wrap="square" rtlCol="0">
            <a:spAutoFit/>
          </a:bodyPr>
          <a:lstStyle/>
          <a:p>
            <a:r>
              <a:rPr lang="de-DE" sz="3600" dirty="0" smtClean="0">
                <a:latin typeface="Curlz MT" pitchFamily="82" charset="0"/>
              </a:rPr>
              <a:t> </a:t>
            </a:r>
            <a:endParaRPr lang="de-DE" dirty="0"/>
          </a:p>
        </p:txBody>
      </p:sp>
      <p:sp>
        <p:nvSpPr>
          <p:cNvPr id="7" name="Text Box 5"/>
          <p:cNvSpPr txBox="1">
            <a:spLocks noChangeArrowheads="1"/>
          </p:cNvSpPr>
          <p:nvPr/>
        </p:nvSpPr>
        <p:spPr bwMode="auto">
          <a:xfrm>
            <a:off x="1403350" y="6381750"/>
            <a:ext cx="7561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1400" i="1" dirty="0"/>
              <a:t>Gerhard Ziener, ptz Stuttgart </a:t>
            </a:r>
            <a:r>
              <a:rPr lang="de-DE" sz="1400" i="1" dirty="0" smtClean="0"/>
              <a:t>2016</a:t>
            </a:r>
            <a:endParaRPr lang="de-DE" sz="1400" i="1" dirty="0"/>
          </a:p>
        </p:txBody>
      </p:sp>
      <p:sp>
        <p:nvSpPr>
          <p:cNvPr id="8" name="Line 6"/>
          <p:cNvSpPr>
            <a:spLocks noChangeShapeType="1"/>
          </p:cNvSpPr>
          <p:nvPr/>
        </p:nvSpPr>
        <p:spPr bwMode="auto">
          <a:xfrm flipV="1">
            <a:off x="827088" y="6381750"/>
            <a:ext cx="806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0586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659" b="6937"/>
          <a:stretch/>
        </p:blipFill>
        <p:spPr bwMode="auto">
          <a:xfrm>
            <a:off x="539552" y="1298377"/>
            <a:ext cx="8168468" cy="508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7020272" y="1916832"/>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337424" y="4077072"/>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387151" y="735810"/>
            <a:ext cx="7698630" cy="400110"/>
          </a:xfrm>
          <a:prstGeom prst="rect">
            <a:avLst/>
          </a:prstGeom>
          <a:solidFill>
            <a:schemeClr val="accent6">
              <a:lumMod val="20000"/>
              <a:lumOff val="80000"/>
            </a:schemeClr>
          </a:solidFill>
        </p:spPr>
        <p:txBody>
          <a:bodyPr wrap="square" rtlCol="0">
            <a:spAutoFit/>
          </a:bodyPr>
          <a:lstStyle/>
          <a:p>
            <a:r>
              <a:rPr lang="de-DE" sz="2000" dirty="0"/>
              <a:t>4</a:t>
            </a:r>
            <a:r>
              <a:rPr lang="de-DE" sz="2000" dirty="0" smtClean="0"/>
              <a:t>. Auf dem Weg zum „Kompetenzraster“ – und Methoden</a:t>
            </a:r>
            <a:endParaRPr lang="de-DE" sz="2000" dirty="0"/>
          </a:p>
        </p:txBody>
      </p:sp>
      <p:sp>
        <p:nvSpPr>
          <p:cNvPr id="4" name="Textfeld 3"/>
          <p:cNvSpPr txBox="1"/>
          <p:nvPr/>
        </p:nvSpPr>
        <p:spPr>
          <a:xfrm>
            <a:off x="719572" y="1916832"/>
            <a:ext cx="396044" cy="401321"/>
          </a:xfrm>
          <a:prstGeom prst="rect">
            <a:avLst/>
          </a:prstGeom>
          <a:noFill/>
        </p:spPr>
        <p:txBody>
          <a:bodyPr wrap="square" rtlCol="0">
            <a:spAutoFit/>
          </a:bodyPr>
          <a:lstStyle/>
          <a:p>
            <a:r>
              <a:rPr lang="de-DE" dirty="0" smtClean="0"/>
              <a:t>A.</a:t>
            </a:r>
            <a:endParaRPr lang="de-DE" dirty="0"/>
          </a:p>
        </p:txBody>
      </p:sp>
      <p:sp>
        <p:nvSpPr>
          <p:cNvPr id="13" name="Textfeld 12"/>
          <p:cNvSpPr txBox="1"/>
          <p:nvPr/>
        </p:nvSpPr>
        <p:spPr>
          <a:xfrm>
            <a:off x="1367644" y="4211796"/>
            <a:ext cx="396044" cy="369332"/>
          </a:xfrm>
          <a:prstGeom prst="rect">
            <a:avLst/>
          </a:prstGeom>
          <a:noFill/>
        </p:spPr>
        <p:txBody>
          <a:bodyPr wrap="square" rtlCol="0">
            <a:spAutoFit/>
          </a:bodyPr>
          <a:lstStyle/>
          <a:p>
            <a:r>
              <a:rPr lang="de-DE" dirty="0"/>
              <a:t>B</a:t>
            </a:r>
            <a:r>
              <a:rPr lang="de-DE" dirty="0" smtClean="0"/>
              <a:t>.</a:t>
            </a:r>
            <a:endParaRPr lang="de-DE" dirty="0"/>
          </a:p>
        </p:txBody>
      </p:sp>
      <p:sp>
        <p:nvSpPr>
          <p:cNvPr id="5" name="Textfeld 4"/>
          <p:cNvSpPr txBox="1"/>
          <p:nvPr/>
        </p:nvSpPr>
        <p:spPr>
          <a:xfrm>
            <a:off x="7201520" y="1916832"/>
            <a:ext cx="1258912" cy="369332"/>
          </a:xfrm>
          <a:prstGeom prst="rect">
            <a:avLst/>
          </a:prstGeom>
          <a:solidFill>
            <a:schemeClr val="tx2">
              <a:lumMod val="20000"/>
              <a:lumOff val="80000"/>
            </a:schemeClr>
          </a:solidFill>
        </p:spPr>
        <p:txBody>
          <a:bodyPr wrap="square" rtlCol="0">
            <a:spAutoFit/>
          </a:bodyPr>
          <a:lstStyle/>
          <a:p>
            <a:r>
              <a:rPr lang="de-DE" dirty="0" smtClean="0"/>
              <a:t>(Kognition)</a:t>
            </a:r>
            <a:endParaRPr lang="de-DE" dirty="0"/>
          </a:p>
        </p:txBody>
      </p:sp>
      <p:sp>
        <p:nvSpPr>
          <p:cNvPr id="15" name="Textfeld 14"/>
          <p:cNvSpPr txBox="1"/>
          <p:nvPr/>
        </p:nvSpPr>
        <p:spPr>
          <a:xfrm>
            <a:off x="6372200" y="4221088"/>
            <a:ext cx="1834976" cy="369332"/>
          </a:xfrm>
          <a:prstGeom prst="rect">
            <a:avLst/>
          </a:prstGeom>
          <a:solidFill>
            <a:schemeClr val="tx2">
              <a:lumMod val="20000"/>
              <a:lumOff val="80000"/>
            </a:schemeClr>
          </a:solidFill>
        </p:spPr>
        <p:txBody>
          <a:bodyPr wrap="square" rtlCol="0">
            <a:spAutoFit/>
          </a:bodyPr>
          <a:lstStyle/>
          <a:p>
            <a:r>
              <a:rPr lang="de-DE" dirty="0" smtClean="0"/>
              <a:t>(Kommunikation)</a:t>
            </a:r>
            <a:endParaRPr lang="de-DE" dirty="0"/>
          </a:p>
        </p:txBody>
      </p:sp>
      <p:sp>
        <p:nvSpPr>
          <p:cNvPr id="16"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301758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1560" y="1124744"/>
            <a:ext cx="7992888" cy="646331"/>
          </a:xfrm>
          <a:prstGeom prst="rect">
            <a:avLst/>
          </a:prstGeom>
          <a:noFill/>
        </p:spPr>
        <p:txBody>
          <a:bodyPr wrap="square" rtlCol="0">
            <a:spAutoFit/>
          </a:bodyPr>
          <a:lstStyle/>
          <a:p>
            <a:r>
              <a:rPr lang="de-DE" sz="3600" dirty="0" smtClean="0">
                <a:latin typeface="Curlz MT" pitchFamily="82" charset="0"/>
              </a:rPr>
              <a:t> </a:t>
            </a:r>
            <a:endParaRPr lang="de-DE" dirty="0"/>
          </a:p>
        </p:txBody>
      </p:sp>
      <p:sp>
        <p:nvSpPr>
          <p:cNvPr id="7" name="Text Box 5"/>
          <p:cNvSpPr txBox="1">
            <a:spLocks noChangeArrowheads="1"/>
          </p:cNvSpPr>
          <p:nvPr/>
        </p:nvSpPr>
        <p:spPr bwMode="auto">
          <a:xfrm>
            <a:off x="1403350" y="6381750"/>
            <a:ext cx="7561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1400" i="1" dirty="0"/>
              <a:t>Gerhard Ziener, ptz Stuttgart </a:t>
            </a:r>
            <a:r>
              <a:rPr lang="de-DE" sz="1400" i="1" dirty="0" smtClean="0"/>
              <a:t>2016</a:t>
            </a:r>
            <a:endParaRPr lang="de-DE" sz="1400" i="1" dirty="0"/>
          </a:p>
        </p:txBody>
      </p:sp>
      <p:sp>
        <p:nvSpPr>
          <p:cNvPr id="8" name="Line 6"/>
          <p:cNvSpPr>
            <a:spLocks noChangeShapeType="1"/>
          </p:cNvSpPr>
          <p:nvPr/>
        </p:nvSpPr>
        <p:spPr bwMode="auto">
          <a:xfrm flipV="1">
            <a:off x="827088" y="6381750"/>
            <a:ext cx="806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06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8" y="1340768"/>
            <a:ext cx="8058100" cy="450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6732240" y="3659203"/>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331640" y="1340768"/>
            <a:ext cx="396044" cy="369332"/>
          </a:xfrm>
          <a:prstGeom prst="rect">
            <a:avLst/>
          </a:prstGeom>
          <a:noFill/>
        </p:spPr>
        <p:txBody>
          <a:bodyPr wrap="square" rtlCol="0">
            <a:spAutoFit/>
          </a:bodyPr>
          <a:lstStyle/>
          <a:p>
            <a:r>
              <a:rPr lang="de-DE" dirty="0" smtClean="0"/>
              <a:t>C.</a:t>
            </a:r>
            <a:endParaRPr lang="de-DE" dirty="0"/>
          </a:p>
        </p:txBody>
      </p:sp>
      <p:sp>
        <p:nvSpPr>
          <p:cNvPr id="13" name="Textfeld 12"/>
          <p:cNvSpPr txBox="1"/>
          <p:nvPr/>
        </p:nvSpPr>
        <p:spPr>
          <a:xfrm>
            <a:off x="827584" y="3573016"/>
            <a:ext cx="396044" cy="369332"/>
          </a:xfrm>
          <a:prstGeom prst="rect">
            <a:avLst/>
          </a:prstGeom>
          <a:noFill/>
        </p:spPr>
        <p:txBody>
          <a:bodyPr wrap="square" rtlCol="0">
            <a:spAutoFit/>
          </a:bodyPr>
          <a:lstStyle/>
          <a:p>
            <a:r>
              <a:rPr lang="de-DE" dirty="0" smtClean="0"/>
              <a:t>D.</a:t>
            </a:r>
            <a:endParaRPr lang="de-DE" dirty="0"/>
          </a:p>
        </p:txBody>
      </p:sp>
      <p:sp>
        <p:nvSpPr>
          <p:cNvPr id="15" name="Textfeld 14"/>
          <p:cNvSpPr txBox="1"/>
          <p:nvPr/>
        </p:nvSpPr>
        <p:spPr>
          <a:xfrm>
            <a:off x="6804248" y="3645024"/>
            <a:ext cx="1296144" cy="369332"/>
          </a:xfrm>
          <a:prstGeom prst="rect">
            <a:avLst/>
          </a:prstGeom>
          <a:solidFill>
            <a:schemeClr val="tx2">
              <a:lumMod val="20000"/>
              <a:lumOff val="80000"/>
            </a:schemeClr>
          </a:solidFill>
        </p:spPr>
        <p:txBody>
          <a:bodyPr wrap="square" rtlCol="0">
            <a:spAutoFit/>
          </a:bodyPr>
          <a:lstStyle/>
          <a:p>
            <a:r>
              <a:rPr lang="de-DE" dirty="0" smtClean="0"/>
              <a:t>(Reflexion)</a:t>
            </a:r>
            <a:endParaRPr lang="de-DE" dirty="0"/>
          </a:p>
        </p:txBody>
      </p:sp>
      <p:sp>
        <p:nvSpPr>
          <p:cNvPr id="16" name="Textfeld 15"/>
          <p:cNvSpPr txBox="1"/>
          <p:nvPr/>
        </p:nvSpPr>
        <p:spPr>
          <a:xfrm>
            <a:off x="6300192" y="1412776"/>
            <a:ext cx="1834976" cy="369332"/>
          </a:xfrm>
          <a:prstGeom prst="rect">
            <a:avLst/>
          </a:prstGeom>
          <a:solidFill>
            <a:schemeClr val="tx2">
              <a:lumMod val="20000"/>
              <a:lumOff val="80000"/>
            </a:schemeClr>
          </a:solidFill>
        </p:spPr>
        <p:txBody>
          <a:bodyPr wrap="square" rtlCol="0">
            <a:spAutoFit/>
          </a:bodyPr>
          <a:lstStyle/>
          <a:p>
            <a:r>
              <a:rPr lang="de-DE" dirty="0" smtClean="0"/>
              <a:t>(Gestaltung)</a:t>
            </a:r>
            <a:endParaRPr lang="de-DE" dirty="0"/>
          </a:p>
        </p:txBody>
      </p:sp>
      <p:sp>
        <p:nvSpPr>
          <p:cNvPr id="14"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7774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0865" y="1340768"/>
            <a:ext cx="8281615" cy="3108543"/>
          </a:xfrm>
          <a:prstGeom prst="rect">
            <a:avLst/>
          </a:prstGeom>
          <a:noFill/>
        </p:spPr>
        <p:txBody>
          <a:bodyPr wrap="square" rtlCol="0">
            <a:spAutoFit/>
          </a:bodyPr>
          <a:lstStyle/>
          <a:p>
            <a:r>
              <a:rPr lang="de-DE" sz="2800" dirty="0">
                <a:latin typeface="Century Gothic" panose="020B0502020202020204" pitchFamily="34" charset="0"/>
              </a:rPr>
              <a:t>Kompetenzen</a:t>
            </a:r>
          </a:p>
          <a:p>
            <a:pPr marL="571500" indent="-571500">
              <a:buFont typeface="Arial" pitchFamily="34" charset="0"/>
              <a:buChar char="•"/>
            </a:pPr>
            <a:r>
              <a:rPr lang="de-DE" sz="2800" dirty="0">
                <a:latin typeface="Century Gothic" panose="020B0502020202020204" pitchFamily="34" charset="0"/>
              </a:rPr>
              <a:t>„setzen sich zusammen aus </a:t>
            </a:r>
            <a:r>
              <a:rPr lang="de-DE" sz="2800" b="1" dirty="0">
                <a:latin typeface="Century Gothic" panose="020B0502020202020204" pitchFamily="34" charset="0"/>
              </a:rPr>
              <a:t>Kenntnissen</a:t>
            </a:r>
            <a:r>
              <a:rPr lang="de-DE" sz="2800" dirty="0">
                <a:latin typeface="Century Gothic" panose="020B0502020202020204" pitchFamily="34" charset="0"/>
              </a:rPr>
              <a:t>, </a:t>
            </a:r>
            <a:r>
              <a:rPr lang="de-DE" sz="2800" b="1" dirty="0">
                <a:latin typeface="Century Gothic" panose="020B0502020202020204" pitchFamily="34" charset="0"/>
              </a:rPr>
              <a:t>Fertigkeiten</a:t>
            </a:r>
            <a:r>
              <a:rPr lang="de-DE" sz="2800" dirty="0">
                <a:latin typeface="Century Gothic" panose="020B0502020202020204" pitchFamily="34" charset="0"/>
              </a:rPr>
              <a:t> und </a:t>
            </a:r>
            <a:r>
              <a:rPr lang="de-DE" sz="2800" b="1" dirty="0">
                <a:latin typeface="Century Gothic" panose="020B0502020202020204" pitchFamily="34" charset="0"/>
              </a:rPr>
              <a:t>Einstellungen</a:t>
            </a:r>
            <a:r>
              <a:rPr lang="de-DE" sz="2800" dirty="0">
                <a:latin typeface="Century Gothic" panose="020B0502020202020204" pitchFamily="34" charset="0"/>
              </a:rPr>
              <a:t>; Kompetenzen beschreiben und benennen, was ein Mensch kann, indem er </a:t>
            </a:r>
            <a:r>
              <a:rPr lang="de-DE" sz="2800" b="1" dirty="0">
                <a:latin typeface="Century Gothic" panose="020B0502020202020204" pitchFamily="34" charset="0"/>
              </a:rPr>
              <a:t>sachkundig, handlungs- und reflexionsfähig</a:t>
            </a:r>
            <a:r>
              <a:rPr lang="de-DE" sz="2800" dirty="0">
                <a:latin typeface="Century Gothic" panose="020B0502020202020204" pitchFamily="34" charset="0"/>
              </a:rPr>
              <a:t> ist“ </a:t>
            </a:r>
            <a:endParaRPr lang="de-DE" sz="2800" dirty="0" smtClean="0">
              <a:latin typeface="Century Gothic" panose="020B0502020202020204" pitchFamily="34" charset="0"/>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2" name="Textfeld 1"/>
          <p:cNvSpPr txBox="1"/>
          <p:nvPr/>
        </p:nvSpPr>
        <p:spPr>
          <a:xfrm>
            <a:off x="2339752" y="4869160"/>
            <a:ext cx="6552728" cy="584775"/>
          </a:xfrm>
          <a:prstGeom prst="rect">
            <a:avLst/>
          </a:prstGeom>
          <a:noFill/>
        </p:spPr>
        <p:txBody>
          <a:bodyPr wrap="square" rtlCol="0">
            <a:spAutoFit/>
          </a:bodyPr>
          <a:lstStyle/>
          <a:p>
            <a:pPr algn="r"/>
            <a:r>
              <a:rPr lang="de-DE" sz="3200" i="1" dirty="0" smtClean="0">
                <a:latin typeface="Century Gothic" panose="020B0502020202020204" pitchFamily="34" charset="0"/>
              </a:rPr>
              <a:t>(Passau, 27. September 2019)</a:t>
            </a:r>
            <a:endParaRPr lang="de-DE" sz="3200" i="1" dirty="0">
              <a:latin typeface="Century Gothic" panose="020B0502020202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5189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1560" y="1124744"/>
            <a:ext cx="7992888" cy="646331"/>
          </a:xfrm>
          <a:prstGeom prst="rect">
            <a:avLst/>
          </a:prstGeom>
          <a:noFill/>
        </p:spPr>
        <p:txBody>
          <a:bodyPr wrap="square" rtlCol="0">
            <a:spAutoFit/>
          </a:bodyPr>
          <a:lstStyle/>
          <a:p>
            <a:r>
              <a:rPr lang="de-DE" sz="3600" dirty="0" smtClean="0">
                <a:latin typeface="Curlz MT" pitchFamily="82" charset="0"/>
              </a:rPr>
              <a:t> </a:t>
            </a:r>
            <a:endParaRPr lang="de-DE" dirty="0"/>
          </a:p>
        </p:txBody>
      </p:sp>
      <p:sp>
        <p:nvSpPr>
          <p:cNvPr id="7" name="Text Box 5"/>
          <p:cNvSpPr txBox="1">
            <a:spLocks noChangeArrowheads="1"/>
          </p:cNvSpPr>
          <p:nvPr/>
        </p:nvSpPr>
        <p:spPr bwMode="auto">
          <a:xfrm>
            <a:off x="1403350" y="6381750"/>
            <a:ext cx="7561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1400" i="1" dirty="0"/>
              <a:t>Gerhard Ziener, ptz Stuttgart </a:t>
            </a:r>
            <a:r>
              <a:rPr lang="de-DE" sz="1400" i="1" dirty="0" smtClean="0"/>
              <a:t>2019</a:t>
            </a:r>
            <a:endParaRPr lang="de-DE" sz="1400" i="1" dirty="0"/>
          </a:p>
        </p:txBody>
      </p:sp>
      <p:sp>
        <p:nvSpPr>
          <p:cNvPr id="8" name="Line 6"/>
          <p:cNvSpPr>
            <a:spLocks noChangeShapeType="1"/>
          </p:cNvSpPr>
          <p:nvPr/>
        </p:nvSpPr>
        <p:spPr bwMode="auto">
          <a:xfrm flipV="1">
            <a:off x="827088" y="6381750"/>
            <a:ext cx="806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hteck 10"/>
          <p:cNvSpPr/>
          <p:nvPr/>
        </p:nvSpPr>
        <p:spPr>
          <a:xfrm>
            <a:off x="6732240" y="3659203"/>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2" name="Textfeld 1"/>
          <p:cNvSpPr txBox="1"/>
          <p:nvPr/>
        </p:nvSpPr>
        <p:spPr>
          <a:xfrm>
            <a:off x="395288" y="836712"/>
            <a:ext cx="7285986" cy="830997"/>
          </a:xfrm>
          <a:prstGeom prst="rect">
            <a:avLst/>
          </a:prstGeom>
          <a:solidFill>
            <a:schemeClr val="accent2">
              <a:lumMod val="20000"/>
              <a:lumOff val="80000"/>
            </a:schemeClr>
          </a:solidFill>
        </p:spPr>
        <p:txBody>
          <a:bodyPr wrap="square" rtlCol="0">
            <a:spAutoFit/>
          </a:bodyPr>
          <a:lstStyle/>
          <a:p>
            <a:r>
              <a:rPr lang="de-DE" sz="2400" dirty="0" smtClean="0"/>
              <a:t>Was bedeutet das für die Wahl der </a:t>
            </a:r>
            <a:r>
              <a:rPr lang="de-DE" sz="2400" b="1" i="1" dirty="0" smtClean="0"/>
              <a:t>Arbeitsformen</a:t>
            </a:r>
            <a:r>
              <a:rPr lang="de-DE" sz="2400" dirty="0" smtClean="0"/>
              <a:t> und der </a:t>
            </a:r>
            <a:r>
              <a:rPr lang="de-DE" sz="2400" b="1" i="1" dirty="0" smtClean="0"/>
              <a:t>Methoden?</a:t>
            </a:r>
            <a:endParaRPr lang="de-DE" sz="2400" b="1" i="1" dirty="0"/>
          </a:p>
        </p:txBody>
      </p:sp>
      <p:sp>
        <p:nvSpPr>
          <p:cNvPr id="3" name="Richtungspfeil 2"/>
          <p:cNvSpPr/>
          <p:nvPr/>
        </p:nvSpPr>
        <p:spPr>
          <a:xfrm>
            <a:off x="395288" y="1772816"/>
            <a:ext cx="4032696" cy="1152128"/>
          </a:xfrm>
          <a:prstGeom prst="homePlate">
            <a:avLst/>
          </a:prstGeom>
          <a:solidFill>
            <a:srgbClr val="FFFF66">
              <a:alpha val="6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2"/>
                </a:solidFill>
              </a:rPr>
              <a:t>Methoden haben </a:t>
            </a:r>
            <a:r>
              <a:rPr lang="de-DE" b="1" dirty="0" smtClean="0">
                <a:solidFill>
                  <a:schemeClr val="tx2"/>
                </a:solidFill>
              </a:rPr>
              <a:t>dienende</a:t>
            </a:r>
            <a:r>
              <a:rPr lang="de-DE" dirty="0" smtClean="0">
                <a:solidFill>
                  <a:schemeClr val="tx2"/>
                </a:solidFill>
              </a:rPr>
              <a:t> Funktion</a:t>
            </a:r>
            <a:endParaRPr lang="de-DE" dirty="0">
              <a:solidFill>
                <a:schemeClr val="tx2"/>
              </a:solidFill>
            </a:endParaRPr>
          </a:p>
        </p:txBody>
      </p:sp>
      <p:sp>
        <p:nvSpPr>
          <p:cNvPr id="20" name="Nach unten gekrümmter Pfeil 19"/>
          <p:cNvSpPr/>
          <p:nvPr/>
        </p:nvSpPr>
        <p:spPr>
          <a:xfrm rot="5400000">
            <a:off x="5922836" y="2097051"/>
            <a:ext cx="2050856" cy="2016224"/>
          </a:xfrm>
          <a:prstGeom prst="curvedDownArrow">
            <a:avLst/>
          </a:prstGeom>
          <a:gradFill>
            <a:gsLst>
              <a:gs pos="0">
                <a:srgbClr val="C00000"/>
              </a:gs>
              <a:gs pos="50000">
                <a:schemeClr val="accent1">
                  <a:tint val="44500"/>
                  <a:satMod val="160000"/>
                </a:schemeClr>
              </a:gs>
              <a:gs pos="100000">
                <a:srgbClr val="00B050"/>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Eingekerbter Richtungspfeil 3"/>
          <p:cNvSpPr/>
          <p:nvPr/>
        </p:nvSpPr>
        <p:spPr>
          <a:xfrm>
            <a:off x="3959844" y="1786995"/>
            <a:ext cx="3132435" cy="1137949"/>
          </a:xfrm>
          <a:prstGeom prst="chevron">
            <a:avLst/>
          </a:prstGeom>
          <a:solidFill>
            <a:srgbClr val="C0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lumMod val="95000"/>
                  </a:schemeClr>
                </a:solidFill>
              </a:rPr>
              <a:t>Sie dienen jedoch nicht der </a:t>
            </a:r>
            <a:r>
              <a:rPr lang="de-DE" b="1" dirty="0" smtClean="0">
                <a:solidFill>
                  <a:schemeClr val="bg1">
                    <a:lumMod val="95000"/>
                  </a:schemeClr>
                </a:solidFill>
              </a:rPr>
              <a:t>Lehrerleichterung</a:t>
            </a:r>
            <a:r>
              <a:rPr lang="de-DE" dirty="0" smtClean="0">
                <a:solidFill>
                  <a:schemeClr val="bg1">
                    <a:lumMod val="95000"/>
                  </a:schemeClr>
                </a:solidFill>
              </a:rPr>
              <a:t> der </a:t>
            </a:r>
            <a:r>
              <a:rPr lang="de-DE" b="1" dirty="0" smtClean="0">
                <a:solidFill>
                  <a:schemeClr val="bg1">
                    <a:lumMod val="95000"/>
                  </a:schemeClr>
                </a:solidFill>
              </a:rPr>
              <a:t>Lehrenden</a:t>
            </a:r>
            <a:r>
              <a:rPr lang="de-DE" dirty="0" smtClean="0">
                <a:solidFill>
                  <a:schemeClr val="bg1">
                    <a:lumMod val="95000"/>
                  </a:schemeClr>
                </a:solidFill>
              </a:rPr>
              <a:t> ...</a:t>
            </a:r>
            <a:endParaRPr lang="de-DE" dirty="0">
              <a:solidFill>
                <a:schemeClr val="bg1">
                  <a:lumMod val="95000"/>
                </a:schemeClr>
              </a:solidFill>
            </a:endParaRPr>
          </a:p>
        </p:txBody>
      </p:sp>
      <p:sp>
        <p:nvSpPr>
          <p:cNvPr id="23" name="Eingekerbter Richtungspfeil 22"/>
          <p:cNvSpPr/>
          <p:nvPr/>
        </p:nvSpPr>
        <p:spPr>
          <a:xfrm rot="10800000">
            <a:off x="3293913" y="3029307"/>
            <a:ext cx="3132435" cy="1137949"/>
          </a:xfrm>
          <a:prstGeom prst="chevron">
            <a:avLst/>
          </a:prstGeom>
          <a:solidFill>
            <a:srgbClr val="00B050">
              <a:alpha val="64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95000"/>
                </a:schemeClr>
              </a:solidFill>
            </a:endParaRPr>
          </a:p>
        </p:txBody>
      </p:sp>
      <p:sp>
        <p:nvSpPr>
          <p:cNvPr id="21" name="Textfeld 20"/>
          <p:cNvSpPr txBox="1"/>
          <p:nvPr/>
        </p:nvSpPr>
        <p:spPr>
          <a:xfrm>
            <a:off x="3842759" y="3068960"/>
            <a:ext cx="2160239" cy="984885"/>
          </a:xfrm>
          <a:prstGeom prst="rect">
            <a:avLst/>
          </a:prstGeom>
          <a:noFill/>
        </p:spPr>
        <p:txBody>
          <a:bodyPr wrap="square" rtlCol="0">
            <a:spAutoFit/>
          </a:bodyPr>
          <a:lstStyle/>
          <a:p>
            <a:r>
              <a:rPr lang="de-DE" dirty="0" smtClean="0"/>
              <a:t>... sondern der </a:t>
            </a:r>
            <a:r>
              <a:rPr lang="de-DE" sz="2000" b="1" i="1" dirty="0" smtClean="0"/>
              <a:t>Lernerleichterung der Lernenden!</a:t>
            </a:r>
            <a:endParaRPr lang="de-DE" sz="2000" b="1" i="1" dirty="0"/>
          </a:p>
        </p:txBody>
      </p:sp>
      <p:pic>
        <p:nvPicPr>
          <p:cNvPr id="76804" name="Picture 4" descr="Bildergebnis für Ausrufezeichen">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0090" y="2996952"/>
            <a:ext cx="2024600" cy="1822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Wolkenförmige Legende 21"/>
          <p:cNvSpPr/>
          <p:nvPr/>
        </p:nvSpPr>
        <p:spPr>
          <a:xfrm>
            <a:off x="-252536" y="2420888"/>
            <a:ext cx="2736304" cy="576064"/>
          </a:xfrm>
          <a:prstGeom prst="cloudCallout">
            <a:avLst>
              <a:gd name="adj1" fmla="val 30458"/>
              <a:gd name="adj2" fmla="val 101430"/>
            </a:avLst>
          </a:prstGeom>
          <a:gradFill>
            <a:gsLst>
              <a:gs pos="0">
                <a:schemeClr val="accent1">
                  <a:lumMod val="40000"/>
                  <a:lumOff val="60000"/>
                </a:schemeClr>
              </a:gs>
              <a:gs pos="50000">
                <a:schemeClr val="bg1"/>
              </a:gs>
              <a:gs pos="100000">
                <a:schemeClr val="accent5">
                  <a:lumMod val="40000"/>
                  <a:lumOff val="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r>
              <a:rPr lang="de-DE" sz="1600" dirty="0" smtClean="0">
                <a:solidFill>
                  <a:schemeClr val="tx1"/>
                </a:solidFill>
              </a:rPr>
              <a:t>.. vom Ende her denken!</a:t>
            </a:r>
            <a:endParaRPr lang="de-DE" dirty="0">
              <a:solidFill>
                <a:schemeClr val="tx1"/>
              </a:solidFill>
            </a:endParaRPr>
          </a:p>
        </p:txBody>
      </p:sp>
      <p:sp>
        <p:nvSpPr>
          <p:cNvPr id="25" name="Ellipse 24"/>
          <p:cNvSpPr/>
          <p:nvPr/>
        </p:nvSpPr>
        <p:spPr>
          <a:xfrm>
            <a:off x="1334340" y="4324339"/>
            <a:ext cx="297554" cy="297554"/>
          </a:xfrm>
          <a:prstGeom prst="ellipse">
            <a:avLst/>
          </a:prstGeom>
          <a:solidFill>
            <a:srgbClr val="FF0000">
              <a:alpha val="82000"/>
            </a:srgb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p:cNvSpPr/>
          <p:nvPr/>
        </p:nvSpPr>
        <p:spPr>
          <a:xfrm>
            <a:off x="7092279" y="4869160"/>
            <a:ext cx="1584177" cy="8906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Worauf zielt mein Lernprozess?</a:t>
            </a:r>
            <a:endParaRPr lang="de-DE" dirty="0">
              <a:solidFill>
                <a:schemeClr val="tx1"/>
              </a:solidFill>
            </a:endParaRPr>
          </a:p>
        </p:txBody>
      </p:sp>
      <p:sp>
        <p:nvSpPr>
          <p:cNvPr id="27" name="Textfeld 26"/>
          <p:cNvSpPr txBox="1"/>
          <p:nvPr/>
        </p:nvSpPr>
        <p:spPr>
          <a:xfrm>
            <a:off x="6516216" y="5255754"/>
            <a:ext cx="720080" cy="369332"/>
          </a:xfrm>
          <a:prstGeom prst="rect">
            <a:avLst/>
          </a:prstGeom>
          <a:noFill/>
        </p:spPr>
        <p:txBody>
          <a:bodyPr wrap="square" rtlCol="0">
            <a:spAutoFit/>
          </a:bodyPr>
          <a:lstStyle/>
          <a:p>
            <a:r>
              <a:rPr lang="de-DE" dirty="0" smtClean="0"/>
              <a:t>auf...</a:t>
            </a:r>
            <a:endParaRPr lang="de-DE" dirty="0"/>
          </a:p>
        </p:txBody>
      </p:sp>
      <p:sp>
        <p:nvSpPr>
          <p:cNvPr id="29" name="Textfeld 28"/>
          <p:cNvSpPr txBox="1"/>
          <p:nvPr/>
        </p:nvSpPr>
        <p:spPr>
          <a:xfrm>
            <a:off x="2331903" y="4499828"/>
            <a:ext cx="3392225" cy="369332"/>
          </a:xfrm>
          <a:prstGeom prst="rect">
            <a:avLst/>
          </a:prstGeom>
          <a:solidFill>
            <a:schemeClr val="bg2">
              <a:lumMod val="90000"/>
              <a:alpha val="62000"/>
            </a:schemeClr>
          </a:solidFill>
          <a:effectLst>
            <a:outerShdw blurRad="50800" dist="38100" dir="5400000" algn="t" rotWithShape="0">
              <a:prstClr val="black">
                <a:alpha val="40000"/>
              </a:prstClr>
            </a:outerShdw>
          </a:effectLst>
        </p:spPr>
        <p:txBody>
          <a:bodyPr wrap="square" rtlCol="0">
            <a:spAutoFit/>
          </a:bodyPr>
          <a:lstStyle/>
          <a:p>
            <a:r>
              <a:rPr lang="de-DE" dirty="0" smtClean="0"/>
              <a:t>Wissen, verstehen, ... Kognition?</a:t>
            </a:r>
            <a:endParaRPr lang="de-DE" dirty="0"/>
          </a:p>
        </p:txBody>
      </p:sp>
      <p:sp>
        <p:nvSpPr>
          <p:cNvPr id="36" name="Textfeld 35"/>
          <p:cNvSpPr txBox="1"/>
          <p:nvPr/>
        </p:nvSpPr>
        <p:spPr>
          <a:xfrm>
            <a:off x="994994" y="4965866"/>
            <a:ext cx="4691137" cy="369332"/>
          </a:xfrm>
          <a:prstGeom prst="rect">
            <a:avLst/>
          </a:prstGeom>
          <a:solidFill>
            <a:schemeClr val="bg2">
              <a:lumMod val="90000"/>
              <a:alpha val="62000"/>
            </a:schemeClr>
          </a:solidFill>
          <a:effectLst>
            <a:outerShdw blurRad="50800" dist="38100" dir="5400000" algn="t" rotWithShape="0">
              <a:prstClr val="black">
                <a:alpha val="40000"/>
              </a:prstClr>
            </a:outerShdw>
          </a:effectLst>
        </p:spPr>
        <p:txBody>
          <a:bodyPr wrap="square" rtlCol="0">
            <a:spAutoFit/>
          </a:bodyPr>
          <a:lstStyle/>
          <a:p>
            <a:r>
              <a:rPr lang="de-DE" dirty="0" smtClean="0"/>
              <a:t>Erfragen,  Auskunft geben, ... Kommunikation?</a:t>
            </a:r>
            <a:endParaRPr lang="de-DE" dirty="0"/>
          </a:p>
        </p:txBody>
      </p:sp>
      <p:sp>
        <p:nvSpPr>
          <p:cNvPr id="37" name="Textfeld 36"/>
          <p:cNvSpPr txBox="1"/>
          <p:nvPr/>
        </p:nvSpPr>
        <p:spPr>
          <a:xfrm>
            <a:off x="851631" y="5438626"/>
            <a:ext cx="4691137" cy="369332"/>
          </a:xfrm>
          <a:prstGeom prst="rect">
            <a:avLst/>
          </a:prstGeom>
          <a:solidFill>
            <a:schemeClr val="bg2">
              <a:lumMod val="90000"/>
              <a:alpha val="62000"/>
            </a:schemeClr>
          </a:solidFill>
          <a:effectLst>
            <a:outerShdw blurRad="50800" dist="38100" dir="5400000" algn="t" rotWithShape="0">
              <a:prstClr val="black">
                <a:alpha val="40000"/>
              </a:prstClr>
            </a:outerShdw>
          </a:effectLst>
        </p:spPr>
        <p:txBody>
          <a:bodyPr wrap="square" rtlCol="0">
            <a:spAutoFit/>
          </a:bodyPr>
          <a:lstStyle/>
          <a:p>
            <a:r>
              <a:rPr lang="de-DE" dirty="0" smtClean="0"/>
              <a:t>Anwenden, handeln,  entwerfen ... Gestaltung?</a:t>
            </a:r>
            <a:endParaRPr lang="de-DE" dirty="0"/>
          </a:p>
        </p:txBody>
      </p:sp>
      <p:sp>
        <p:nvSpPr>
          <p:cNvPr id="38" name="Textfeld 37"/>
          <p:cNvSpPr txBox="1"/>
          <p:nvPr/>
        </p:nvSpPr>
        <p:spPr>
          <a:xfrm>
            <a:off x="851631" y="5865242"/>
            <a:ext cx="4691137" cy="369332"/>
          </a:xfrm>
          <a:prstGeom prst="rect">
            <a:avLst/>
          </a:prstGeom>
          <a:solidFill>
            <a:schemeClr val="bg2">
              <a:lumMod val="90000"/>
              <a:alpha val="62000"/>
            </a:schemeClr>
          </a:solidFill>
          <a:effectLst>
            <a:outerShdw blurRad="50800" dist="38100" dir="5400000" algn="t" rotWithShape="0">
              <a:prstClr val="black">
                <a:alpha val="40000"/>
              </a:prstClr>
            </a:outerShdw>
          </a:effectLst>
        </p:spPr>
        <p:txBody>
          <a:bodyPr wrap="square" rtlCol="0">
            <a:spAutoFit/>
          </a:bodyPr>
          <a:lstStyle/>
          <a:p>
            <a:r>
              <a:rPr lang="de-DE" dirty="0" smtClean="0"/>
              <a:t>Prüfen, reflektieren, abwägen ... Reflexion?</a:t>
            </a:r>
            <a:endParaRPr lang="de-DE" dirty="0"/>
          </a:p>
        </p:txBody>
      </p:sp>
      <p:sp>
        <p:nvSpPr>
          <p:cNvPr id="28" name="Richtungspfeil 27"/>
          <p:cNvSpPr/>
          <p:nvPr/>
        </p:nvSpPr>
        <p:spPr>
          <a:xfrm rot="12856453">
            <a:off x="5642975" y="4847801"/>
            <a:ext cx="976913" cy="188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ichtungspfeil 31"/>
          <p:cNvSpPr/>
          <p:nvPr/>
        </p:nvSpPr>
        <p:spPr>
          <a:xfrm rot="11842069">
            <a:off x="5470054" y="5186952"/>
            <a:ext cx="976913" cy="188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ichtungspfeil 32"/>
          <p:cNvSpPr/>
          <p:nvPr/>
        </p:nvSpPr>
        <p:spPr>
          <a:xfrm rot="10619251">
            <a:off x="5439878" y="5539196"/>
            <a:ext cx="976913" cy="188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ichtungspfeil 33"/>
          <p:cNvSpPr/>
          <p:nvPr/>
        </p:nvSpPr>
        <p:spPr>
          <a:xfrm rot="9638976">
            <a:off x="5471857" y="5889282"/>
            <a:ext cx="976913" cy="188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115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
          <p:cNvSpPr>
            <a:spLocks noChangeShapeType="1"/>
          </p:cNvSpPr>
          <p:nvPr/>
        </p:nvSpPr>
        <p:spPr bwMode="auto">
          <a:xfrm>
            <a:off x="395288" y="703263"/>
            <a:ext cx="6840537"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graphicFrame>
        <p:nvGraphicFramePr>
          <p:cNvPr id="41987" name="Object 76"/>
          <p:cNvGraphicFramePr>
            <a:graphicFrameLocks noChangeAspect="1"/>
          </p:cNvGraphicFramePr>
          <p:nvPr/>
        </p:nvGraphicFramePr>
        <p:xfrm>
          <a:off x="7596188" y="333375"/>
          <a:ext cx="1295400" cy="844550"/>
        </p:xfrm>
        <a:graphic>
          <a:graphicData uri="http://schemas.openxmlformats.org/presentationml/2006/ole">
            <mc:AlternateContent xmlns:mc="http://schemas.openxmlformats.org/markup-compatibility/2006">
              <mc:Choice xmlns:v="urn:schemas-microsoft-com:vml" Requires="v">
                <p:oleObj spid="_x0000_s65570" name="Photo Editor-Foto" r:id="rId4" imgW="4447619" imgH="2905531" progId="">
                  <p:embed/>
                </p:oleObj>
              </mc:Choice>
              <mc:Fallback>
                <p:oleObj name="Photo Editor-Foto" r:id="rId4" imgW="4447619" imgH="29055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33375"/>
                        <a:ext cx="12954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Gerade Verbindung 11"/>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41989"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sp>
        <p:nvSpPr>
          <p:cNvPr id="14" name="Textfeld 13"/>
          <p:cNvSpPr txBox="1">
            <a:spLocks noChangeArrowheads="1"/>
          </p:cNvSpPr>
          <p:nvPr/>
        </p:nvSpPr>
        <p:spPr bwMode="auto">
          <a:xfrm>
            <a:off x="323850" y="836613"/>
            <a:ext cx="7704534" cy="369332"/>
          </a:xfrm>
          <a:prstGeom prst="rect">
            <a:avLst/>
          </a:prstGeom>
          <a:solidFill>
            <a:schemeClr val="accent6">
              <a:lumMod val="20000"/>
              <a:lumOff val="8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b="1" i="1" dirty="0" smtClean="0">
                <a:latin typeface="Arial" pitchFamily="34" charset="0"/>
              </a:rPr>
              <a:t>Valide Leistungsaufgaben: Ein „kompetenzorientierter“ Trick</a:t>
            </a:r>
            <a:endParaRPr lang="de-DE" altLang="de-DE" sz="1800" b="1" i="1" dirty="0">
              <a:latin typeface="Arial" pitchFamily="34" charset="0"/>
            </a:endParaRPr>
          </a:p>
        </p:txBody>
      </p:sp>
      <p:sp>
        <p:nvSpPr>
          <p:cNvPr id="2" name="Legende mit Linie 1 1"/>
          <p:cNvSpPr/>
          <p:nvPr/>
        </p:nvSpPr>
        <p:spPr>
          <a:xfrm>
            <a:off x="5264089" y="1340768"/>
            <a:ext cx="3743325" cy="1307556"/>
          </a:xfrm>
          <a:prstGeom prst="borderCallout1">
            <a:avLst>
              <a:gd name="adj1" fmla="val 59134"/>
              <a:gd name="adj2" fmla="val -187"/>
              <a:gd name="adj3" fmla="val 63140"/>
              <a:gd name="adj4" fmla="val -23442"/>
            </a:avLst>
          </a:prstGeom>
          <a:solidFill>
            <a:schemeClr val="accent1">
              <a:lumMod val="40000"/>
              <a:lumOff val="60000"/>
            </a:schemeClr>
          </a:solid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1700" dirty="0">
                <a:solidFill>
                  <a:schemeClr val="tx1"/>
                </a:solidFill>
              </a:rPr>
              <a:t>Aufgabe:</a:t>
            </a:r>
          </a:p>
          <a:p>
            <a:pPr>
              <a:defRPr/>
            </a:pPr>
            <a:r>
              <a:rPr lang="de-DE" sz="1700" dirty="0" smtClean="0">
                <a:solidFill>
                  <a:schemeClr val="tx1"/>
                </a:solidFill>
              </a:rPr>
              <a:t>„</a:t>
            </a:r>
            <a:r>
              <a:rPr lang="de-DE" sz="1700" b="1" dirty="0" smtClean="0">
                <a:solidFill>
                  <a:schemeClr val="tx1"/>
                </a:solidFill>
              </a:rPr>
              <a:t>Formulieren </a:t>
            </a:r>
            <a:r>
              <a:rPr lang="de-DE" sz="1700" dirty="0" smtClean="0">
                <a:solidFill>
                  <a:schemeClr val="tx1"/>
                </a:solidFill>
              </a:rPr>
              <a:t>Sie</a:t>
            </a:r>
            <a:r>
              <a:rPr lang="de-DE" sz="1700" b="1" dirty="0" smtClean="0">
                <a:solidFill>
                  <a:schemeClr val="tx1"/>
                </a:solidFill>
              </a:rPr>
              <a:t> </a:t>
            </a:r>
            <a:r>
              <a:rPr lang="de-DE" sz="1700" dirty="0" smtClean="0">
                <a:solidFill>
                  <a:schemeClr val="tx1"/>
                </a:solidFill>
              </a:rPr>
              <a:t>situationsbezogene Ziele für ein Unternehmen. </a:t>
            </a:r>
            <a:r>
              <a:rPr lang="de-DE" sz="1700" b="1" dirty="0" smtClean="0">
                <a:solidFill>
                  <a:schemeClr val="tx1"/>
                </a:solidFill>
              </a:rPr>
              <a:t>Berück-sichtigen</a:t>
            </a:r>
            <a:r>
              <a:rPr lang="de-DE" sz="1700" dirty="0" smtClean="0">
                <a:solidFill>
                  <a:schemeClr val="tx1"/>
                </a:solidFill>
              </a:rPr>
              <a:t> Sie dabei die unterschied-</a:t>
            </a:r>
            <a:r>
              <a:rPr lang="de-DE" sz="1700" dirty="0" err="1" smtClean="0">
                <a:solidFill>
                  <a:schemeClr val="tx1"/>
                </a:solidFill>
              </a:rPr>
              <a:t>lichen</a:t>
            </a:r>
            <a:r>
              <a:rPr lang="de-DE" sz="1700" dirty="0" smtClean="0">
                <a:solidFill>
                  <a:schemeClr val="tx1"/>
                </a:solidFill>
              </a:rPr>
              <a:t> Perspektiven des Unternehmens.</a:t>
            </a:r>
            <a:endParaRPr lang="de-DE" sz="1700" dirty="0">
              <a:solidFill>
                <a:schemeClr val="tx1"/>
              </a:solidFill>
            </a:endParaRPr>
          </a:p>
        </p:txBody>
      </p:sp>
      <p:sp>
        <p:nvSpPr>
          <p:cNvPr id="17" name="Legende mit Linie 1 16"/>
          <p:cNvSpPr/>
          <p:nvPr/>
        </p:nvSpPr>
        <p:spPr>
          <a:xfrm>
            <a:off x="5277413" y="3031792"/>
            <a:ext cx="3743325" cy="1981384"/>
          </a:xfrm>
          <a:prstGeom prst="borderCallout1">
            <a:avLst>
              <a:gd name="adj1" fmla="val 51884"/>
              <a:gd name="adj2" fmla="val -851"/>
              <a:gd name="adj3" fmla="val 54437"/>
              <a:gd name="adj4" fmla="val -22432"/>
            </a:avLst>
          </a:prstGeom>
          <a:solidFill>
            <a:schemeClr val="accent1">
              <a:lumMod val="40000"/>
              <a:lumOff val="60000"/>
            </a:schemeClr>
          </a:solid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chemeClr val="tx1"/>
                </a:solidFill>
              </a:rPr>
              <a:t>Aufgabe:</a:t>
            </a:r>
          </a:p>
          <a:p>
            <a:pPr>
              <a:defRPr/>
            </a:pPr>
            <a:r>
              <a:rPr lang="de-DE" dirty="0" smtClean="0">
                <a:solidFill>
                  <a:schemeClr val="tx1"/>
                </a:solidFill>
              </a:rPr>
              <a:t>„</a:t>
            </a:r>
            <a:r>
              <a:rPr lang="de-DE" b="1" dirty="0" smtClean="0">
                <a:solidFill>
                  <a:schemeClr val="tx1"/>
                </a:solidFill>
              </a:rPr>
              <a:t>Unterscheiden</a:t>
            </a:r>
            <a:r>
              <a:rPr lang="de-DE" dirty="0" smtClean="0">
                <a:solidFill>
                  <a:schemeClr val="tx1"/>
                </a:solidFill>
              </a:rPr>
              <a:t> </a:t>
            </a:r>
            <a:r>
              <a:rPr lang="de-DE" dirty="0">
                <a:solidFill>
                  <a:schemeClr val="tx1"/>
                </a:solidFill>
              </a:rPr>
              <a:t>Sie im industriellen Fertigungs-prozess zwischen [...] </a:t>
            </a:r>
            <a:r>
              <a:rPr lang="de-DE" dirty="0" smtClean="0">
                <a:solidFill>
                  <a:schemeClr val="tx1"/>
                </a:solidFill>
              </a:rPr>
              <a:t>Produktions-faktoren. </a:t>
            </a:r>
            <a:br>
              <a:rPr lang="de-DE" dirty="0" smtClean="0">
                <a:solidFill>
                  <a:schemeClr val="tx1"/>
                </a:solidFill>
              </a:rPr>
            </a:br>
            <a:r>
              <a:rPr lang="de-DE" b="1" dirty="0" smtClean="0">
                <a:solidFill>
                  <a:schemeClr val="tx1"/>
                </a:solidFill>
              </a:rPr>
              <a:t>Erstellen</a:t>
            </a:r>
            <a:r>
              <a:rPr lang="de-DE" dirty="0" smtClean="0">
                <a:solidFill>
                  <a:schemeClr val="tx1"/>
                </a:solidFill>
              </a:rPr>
              <a:t> Sie Verbrauchsfunktionen [...]</a:t>
            </a:r>
          </a:p>
          <a:p>
            <a:pPr>
              <a:defRPr/>
            </a:pPr>
            <a:r>
              <a:rPr lang="de-DE" b="1" dirty="0" smtClean="0">
                <a:solidFill>
                  <a:schemeClr val="tx1"/>
                </a:solidFill>
              </a:rPr>
              <a:t>Leiten</a:t>
            </a:r>
            <a:r>
              <a:rPr lang="de-DE" dirty="0" smtClean="0">
                <a:solidFill>
                  <a:schemeClr val="tx1"/>
                </a:solidFill>
              </a:rPr>
              <a:t> Sie ... </a:t>
            </a:r>
            <a:r>
              <a:rPr lang="de-DE" b="1" dirty="0" smtClean="0">
                <a:solidFill>
                  <a:schemeClr val="tx1"/>
                </a:solidFill>
              </a:rPr>
              <a:t>ab</a:t>
            </a:r>
            <a:r>
              <a:rPr lang="de-DE" dirty="0" smtClean="0">
                <a:solidFill>
                  <a:schemeClr val="tx1"/>
                </a:solidFill>
              </a:rPr>
              <a:t> [...]</a:t>
            </a:r>
            <a:endParaRPr lang="de-DE" dirty="0">
              <a:solidFill>
                <a:schemeClr val="tx1"/>
              </a:solidFill>
            </a:endParaRPr>
          </a:p>
        </p:txBody>
      </p:sp>
      <p:sp>
        <p:nvSpPr>
          <p:cNvPr id="18" name="Legende mit Linie 1 17"/>
          <p:cNvSpPr/>
          <p:nvPr/>
        </p:nvSpPr>
        <p:spPr>
          <a:xfrm>
            <a:off x="5292080" y="5119105"/>
            <a:ext cx="3744913" cy="1190215"/>
          </a:xfrm>
          <a:prstGeom prst="borderCallout1">
            <a:avLst>
              <a:gd name="adj1" fmla="val 27547"/>
              <a:gd name="adj2" fmla="val -1861"/>
              <a:gd name="adj3" fmla="val 28111"/>
              <a:gd name="adj4" fmla="val -89512"/>
            </a:avLst>
          </a:prstGeom>
          <a:solidFill>
            <a:schemeClr val="accent1">
              <a:lumMod val="40000"/>
              <a:lumOff val="60000"/>
            </a:schemeClr>
          </a:solid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dirty="0">
                <a:solidFill>
                  <a:schemeClr val="tx1"/>
                </a:solidFill>
              </a:rPr>
              <a:t>Aufgabe:</a:t>
            </a:r>
          </a:p>
          <a:p>
            <a:pPr>
              <a:defRPr/>
            </a:pPr>
            <a:r>
              <a:rPr lang="de-DE" dirty="0" smtClean="0">
                <a:solidFill>
                  <a:schemeClr val="tx1"/>
                </a:solidFill>
              </a:rPr>
              <a:t>„</a:t>
            </a:r>
            <a:r>
              <a:rPr lang="de-DE" b="1" dirty="0" smtClean="0">
                <a:solidFill>
                  <a:schemeClr val="tx1"/>
                </a:solidFill>
              </a:rPr>
              <a:t>Hinterfragen </a:t>
            </a:r>
            <a:r>
              <a:rPr lang="de-DE" dirty="0" smtClean="0">
                <a:solidFill>
                  <a:schemeClr val="tx1"/>
                </a:solidFill>
              </a:rPr>
              <a:t>Sie die [...] Kennzahlen im Bezug auf das Erreichen der strategischen Ziele“</a:t>
            </a:r>
            <a:r>
              <a:rPr lang="de-DE" b="1" dirty="0" smtClean="0">
                <a:solidFill>
                  <a:schemeClr val="tx1"/>
                </a:solidFill>
              </a:rPr>
              <a:t>.</a:t>
            </a:r>
            <a:endParaRPr lang="de-DE" dirty="0">
              <a:solidFill>
                <a:schemeClr val="tx1"/>
              </a:solidFill>
            </a:endParaRPr>
          </a:p>
        </p:txBody>
      </p:sp>
      <p:sp>
        <p:nvSpPr>
          <p:cNvPr id="3" name="Textfeld 2"/>
          <p:cNvSpPr txBox="1"/>
          <p:nvPr/>
        </p:nvSpPr>
        <p:spPr>
          <a:xfrm>
            <a:off x="326034" y="2278992"/>
            <a:ext cx="4173958" cy="369332"/>
          </a:xfrm>
          <a:prstGeom prst="rect">
            <a:avLst/>
          </a:prstGeom>
          <a:noFill/>
        </p:spPr>
        <p:txBody>
          <a:bodyPr wrap="square" rtlCol="0">
            <a:spAutoFit/>
          </a:bodyPr>
          <a:lstStyle/>
          <a:p>
            <a:endParaRPr lang="de-DE" dirty="0"/>
          </a:p>
        </p:txBody>
      </p:sp>
      <p:sp>
        <p:nvSpPr>
          <p:cNvPr id="4" name="Textfeld 3"/>
          <p:cNvSpPr txBox="1"/>
          <p:nvPr/>
        </p:nvSpPr>
        <p:spPr>
          <a:xfrm>
            <a:off x="326034" y="1508737"/>
            <a:ext cx="4680198" cy="1477328"/>
          </a:xfrm>
          <a:prstGeom prst="rect">
            <a:avLst/>
          </a:prstGeom>
          <a:noFill/>
          <a:ln>
            <a:solidFill>
              <a:schemeClr val="accent1">
                <a:shade val="50000"/>
              </a:schemeClr>
            </a:solidFill>
          </a:ln>
        </p:spPr>
        <p:txBody>
          <a:bodyPr wrap="square" rtlCol="0">
            <a:spAutoFit/>
          </a:bodyPr>
          <a:lstStyle/>
          <a:p>
            <a:r>
              <a:rPr lang="de-DE" dirty="0" smtClean="0"/>
              <a:t>Die Schülerinnen und Schüler …</a:t>
            </a:r>
          </a:p>
          <a:p>
            <a:pPr marL="285750" indent="-285750">
              <a:buFont typeface="Arial" panose="020B0604020202020204" pitchFamily="34" charset="0"/>
              <a:buChar char="•"/>
            </a:pPr>
            <a:r>
              <a:rPr lang="de-DE" dirty="0" smtClean="0"/>
              <a:t>berücksichtigen verschiedene Perspektiven eines Unternehmens und formulieren situationsbezogen für diese Perspektiven strategische Ziele. </a:t>
            </a:r>
            <a:endParaRPr lang="de-DE" dirty="0"/>
          </a:p>
        </p:txBody>
      </p:sp>
      <p:sp>
        <p:nvSpPr>
          <p:cNvPr id="16" name="Textfeld 15"/>
          <p:cNvSpPr txBox="1"/>
          <p:nvPr/>
        </p:nvSpPr>
        <p:spPr>
          <a:xfrm>
            <a:off x="326034" y="3155488"/>
            <a:ext cx="4680198" cy="1754326"/>
          </a:xfrm>
          <a:prstGeom prst="rect">
            <a:avLst/>
          </a:prstGeom>
          <a:noFill/>
          <a:ln>
            <a:solidFill>
              <a:schemeClr val="accent1">
                <a:shade val="50000"/>
              </a:schemeClr>
            </a:solidFill>
          </a:ln>
        </p:spPr>
        <p:txBody>
          <a:bodyPr wrap="square" rtlCol="0">
            <a:spAutoFit/>
          </a:bodyPr>
          <a:lstStyle/>
          <a:p>
            <a:r>
              <a:rPr lang="de-DE" dirty="0" smtClean="0"/>
              <a:t>Sie …</a:t>
            </a:r>
          </a:p>
          <a:p>
            <a:pPr marL="285750" indent="-285750">
              <a:buFont typeface="Arial" panose="020B0604020202020204" pitchFamily="34" charset="0"/>
              <a:buChar char="•"/>
            </a:pPr>
            <a:r>
              <a:rPr lang="de-DE" dirty="0" smtClean="0"/>
              <a:t>unterscheiden im industriellen Fertigungs-prozess zwischen leistungsabhängigen und nicht leistungsabhängigen Produktions-faktoren, erstellen Verbrauchsfunktionen und leiten daraus die Kostenfunktion ab.</a:t>
            </a:r>
            <a:endParaRPr lang="de-DE" dirty="0"/>
          </a:p>
        </p:txBody>
      </p:sp>
      <p:sp>
        <p:nvSpPr>
          <p:cNvPr id="19" name="Textfeld 18"/>
          <p:cNvSpPr txBox="1"/>
          <p:nvPr/>
        </p:nvSpPr>
        <p:spPr>
          <a:xfrm>
            <a:off x="304081" y="4869160"/>
            <a:ext cx="4680198" cy="1200329"/>
          </a:xfrm>
          <a:prstGeom prst="rect">
            <a:avLst/>
          </a:prstGeom>
          <a:noFill/>
          <a:ln>
            <a:solidFill>
              <a:schemeClr val="accent1">
                <a:shade val="50000"/>
              </a:schemeClr>
            </a:solidFill>
          </a:ln>
        </p:spPr>
        <p:txBody>
          <a:bodyPr wrap="square" rtlCol="0">
            <a:spAutoFit/>
          </a:bodyPr>
          <a:lstStyle/>
          <a:p>
            <a:r>
              <a:rPr lang="de-DE" dirty="0" smtClean="0"/>
              <a:t>Sie …</a:t>
            </a:r>
          </a:p>
          <a:p>
            <a:pPr marL="285750" indent="-285750">
              <a:buFont typeface="Arial" panose="020B0604020202020204" pitchFamily="34" charset="0"/>
              <a:buChar char="•"/>
            </a:pPr>
            <a:r>
              <a:rPr lang="de-DE" dirty="0" smtClean="0"/>
              <a:t>hinterfragen kritisch die angewandten Kennzahlen in Bezug auf das Erreichen der zugrunde liegenden strategischen Ziele.</a:t>
            </a:r>
            <a:endParaRPr lang="de-DE" dirty="0"/>
          </a:p>
        </p:txBody>
      </p:sp>
      <p:sp>
        <p:nvSpPr>
          <p:cNvPr id="5" name="Rechteck 4"/>
          <p:cNvSpPr/>
          <p:nvPr/>
        </p:nvSpPr>
        <p:spPr>
          <a:xfrm>
            <a:off x="684213" y="1854402"/>
            <a:ext cx="1511523" cy="254500"/>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095675" y="2133309"/>
            <a:ext cx="1260301"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684214" y="3501008"/>
            <a:ext cx="1367506"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622042" y="4293096"/>
            <a:ext cx="861726"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26865" y="5205100"/>
            <a:ext cx="1261654"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25" name="Rechteck 24"/>
          <p:cNvSpPr/>
          <p:nvPr/>
        </p:nvSpPr>
        <p:spPr>
          <a:xfrm>
            <a:off x="1103110" y="4629036"/>
            <a:ext cx="588570"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173248" y="4604115"/>
            <a:ext cx="365456" cy="240124"/>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881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5" grpId="0" animBg="1"/>
      <p:bldP spid="20" grpId="0" animBg="1"/>
      <p:bldP spid="21" grpId="0" animBg="1"/>
      <p:bldP spid="22" grpId="0" animBg="1"/>
      <p:bldP spid="23"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6" name="Rechteck 15"/>
          <p:cNvSpPr/>
          <p:nvPr/>
        </p:nvSpPr>
        <p:spPr>
          <a:xfrm>
            <a:off x="4500563" y="1124744"/>
            <a:ext cx="4175125" cy="1439863"/>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Lern</a:t>
            </a:r>
            <a:r>
              <a:rPr lang="de-DE" sz="2800" dirty="0" smtClean="0">
                <a:solidFill>
                  <a:schemeClr val="tx1"/>
                </a:solidFill>
              </a:rPr>
              <a:t>aufgabe?</a:t>
            </a:r>
            <a:endParaRPr lang="de-DE" sz="2800"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Erwerb</a:t>
            </a:r>
            <a:r>
              <a:rPr lang="de-DE" sz="2000" b="1" dirty="0">
                <a:solidFill>
                  <a:schemeClr val="tx1"/>
                </a:solidFill>
              </a:rPr>
              <a:t> </a:t>
            </a:r>
            <a:r>
              <a:rPr lang="de-DE" sz="2000" dirty="0">
                <a:solidFill>
                  <a:schemeClr val="tx1"/>
                </a:solidFill>
              </a:rPr>
              <a:t>von Fähigkeiten (Kompetenzen)</a:t>
            </a:r>
            <a:endParaRPr lang="de-DE" dirty="0">
              <a:solidFill>
                <a:schemeClr val="tx1"/>
              </a:solidFill>
            </a:endParaRPr>
          </a:p>
        </p:txBody>
      </p:sp>
      <p:sp>
        <p:nvSpPr>
          <p:cNvPr id="2" name="Rechteck 1"/>
          <p:cNvSpPr/>
          <p:nvPr/>
        </p:nvSpPr>
        <p:spPr>
          <a:xfrm>
            <a:off x="189873" y="4531892"/>
            <a:ext cx="3518031" cy="14317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solidFill>
                  <a:schemeClr val="tx1"/>
                </a:solidFill>
              </a:rPr>
              <a:t>Aufgabe:</a:t>
            </a:r>
          </a:p>
          <a:p>
            <a:pPr>
              <a:defRPr/>
            </a:pPr>
            <a:r>
              <a:rPr lang="de-DE" dirty="0">
                <a:solidFill>
                  <a:schemeClr val="tx1"/>
                </a:solidFill>
              </a:rPr>
              <a:t>„</a:t>
            </a:r>
            <a:r>
              <a:rPr lang="de-DE" b="1" dirty="0">
                <a:solidFill>
                  <a:schemeClr val="tx1"/>
                </a:solidFill>
              </a:rPr>
              <a:t>Hinterfragen </a:t>
            </a:r>
            <a:r>
              <a:rPr lang="de-DE" dirty="0">
                <a:solidFill>
                  <a:schemeClr val="tx1"/>
                </a:solidFill>
              </a:rPr>
              <a:t>Sie </a:t>
            </a:r>
            <a:r>
              <a:rPr lang="de-DE" dirty="0" smtClean="0">
                <a:solidFill>
                  <a:schemeClr val="tx1"/>
                </a:solidFill>
              </a:rPr>
              <a:t>kritisch die </a:t>
            </a:r>
            <a:r>
              <a:rPr lang="de-DE" dirty="0">
                <a:solidFill>
                  <a:schemeClr val="tx1"/>
                </a:solidFill>
              </a:rPr>
              <a:t>[...] Kennzahlen im Bezug auf das Erreichen der </a:t>
            </a:r>
            <a:r>
              <a:rPr lang="de-DE" dirty="0" smtClean="0">
                <a:solidFill>
                  <a:schemeClr val="tx1"/>
                </a:solidFill>
              </a:rPr>
              <a:t>zugrundeliegenden strategischen </a:t>
            </a:r>
            <a:r>
              <a:rPr lang="de-DE" dirty="0">
                <a:solidFill>
                  <a:schemeClr val="tx1"/>
                </a:solidFill>
              </a:rPr>
              <a:t>Ziele“</a:t>
            </a:r>
            <a:r>
              <a:rPr lang="de-DE" b="1" dirty="0">
                <a:solidFill>
                  <a:schemeClr val="tx1"/>
                </a:solidFill>
              </a:rPr>
              <a:t>.</a:t>
            </a:r>
            <a:endParaRPr lang="de-DE" dirty="0">
              <a:solidFill>
                <a:schemeClr val="tx1"/>
              </a:solidFill>
            </a:endParaRPr>
          </a:p>
        </p:txBody>
      </p:sp>
      <p:sp>
        <p:nvSpPr>
          <p:cNvPr id="3" name="Gestreifter Pfeil nach rechts 2"/>
          <p:cNvSpPr/>
          <p:nvPr/>
        </p:nvSpPr>
        <p:spPr>
          <a:xfrm rot="5400000">
            <a:off x="1211104" y="3926342"/>
            <a:ext cx="899069" cy="647840"/>
          </a:xfrm>
          <a:prstGeom prst="stripedRightArrow">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500563" y="4221088"/>
            <a:ext cx="4175125" cy="1727200"/>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Leistungs</a:t>
            </a:r>
            <a:r>
              <a:rPr lang="de-DE" sz="2800" dirty="0" smtClean="0">
                <a:solidFill>
                  <a:schemeClr val="tx1"/>
                </a:solidFill>
              </a:rPr>
              <a:t>aufgabe?</a:t>
            </a:r>
            <a:endParaRPr lang="de-DE" sz="2800" dirty="0">
              <a:solidFill>
                <a:schemeClr val="tx1"/>
              </a:solidFill>
            </a:endParaRPr>
          </a:p>
          <a:p>
            <a:pPr algn="ctr">
              <a:defRPr/>
            </a:pPr>
            <a:endParaRPr lang="de-DE" b="1"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Überprüfung</a:t>
            </a:r>
            <a:r>
              <a:rPr lang="de-DE" sz="2000" dirty="0">
                <a:solidFill>
                  <a:schemeClr val="tx1"/>
                </a:solidFill>
              </a:rPr>
              <a:t> von Lernleistung</a:t>
            </a:r>
            <a:br>
              <a:rPr lang="de-DE" sz="2000" dirty="0">
                <a:solidFill>
                  <a:schemeClr val="tx1"/>
                </a:solidFill>
              </a:rPr>
            </a:br>
            <a:r>
              <a:rPr lang="de-DE" sz="2000" dirty="0">
                <a:solidFill>
                  <a:schemeClr val="tx1"/>
                </a:solidFill>
              </a:rPr>
              <a:t>(Wissen und Können; Kompetenz)</a:t>
            </a:r>
            <a:endParaRPr lang="de-DE" dirty="0">
              <a:solidFill>
                <a:schemeClr val="tx1"/>
              </a:solidFill>
            </a:endParaRPr>
          </a:p>
        </p:txBody>
      </p:sp>
      <p:sp>
        <p:nvSpPr>
          <p:cNvPr id="17" name="Rechteck 16"/>
          <p:cNvSpPr/>
          <p:nvPr/>
        </p:nvSpPr>
        <p:spPr>
          <a:xfrm>
            <a:off x="4500563" y="2636912"/>
            <a:ext cx="4175125" cy="1441450"/>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Übungs</a:t>
            </a:r>
            <a:r>
              <a:rPr lang="de-DE" sz="2800" dirty="0" smtClean="0">
                <a:solidFill>
                  <a:schemeClr val="tx1"/>
                </a:solidFill>
              </a:rPr>
              <a:t>aufgabe?</a:t>
            </a:r>
            <a:endParaRPr lang="de-DE" sz="2800"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Verstetigung</a:t>
            </a:r>
            <a:r>
              <a:rPr lang="de-DE" sz="2000" b="1" dirty="0">
                <a:solidFill>
                  <a:schemeClr val="tx1"/>
                </a:solidFill>
              </a:rPr>
              <a:t> </a:t>
            </a:r>
            <a:r>
              <a:rPr lang="de-DE" sz="2000" dirty="0">
                <a:solidFill>
                  <a:schemeClr val="tx1"/>
                </a:solidFill>
              </a:rPr>
              <a:t>von Fähigkeiten (Kompetenzen)</a:t>
            </a:r>
            <a:endParaRPr lang="de-DE" dirty="0">
              <a:solidFill>
                <a:schemeClr val="tx1"/>
              </a:solidFill>
            </a:endParaRPr>
          </a:p>
        </p:txBody>
      </p:sp>
      <p:sp>
        <p:nvSpPr>
          <p:cNvPr id="23" name="Pfeil nach rechts 22"/>
          <p:cNvSpPr/>
          <p:nvPr/>
        </p:nvSpPr>
        <p:spPr>
          <a:xfrm rot="19194195">
            <a:off x="3406731" y="3615777"/>
            <a:ext cx="1576957" cy="981865"/>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1"/>
              </a:solidFill>
            </a:endParaRPr>
          </a:p>
        </p:txBody>
      </p:sp>
      <p:sp>
        <p:nvSpPr>
          <p:cNvPr id="24" name="Pfeil nach rechts 23"/>
          <p:cNvSpPr/>
          <p:nvPr/>
        </p:nvSpPr>
        <p:spPr>
          <a:xfrm>
            <a:off x="3563888" y="4931696"/>
            <a:ext cx="1184791" cy="811305"/>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1"/>
              </a:solidFill>
            </a:endParaRPr>
          </a:p>
        </p:txBody>
      </p:sp>
      <p:sp>
        <p:nvSpPr>
          <p:cNvPr id="22" name="Pfeil nach rechts 21"/>
          <p:cNvSpPr/>
          <p:nvPr/>
        </p:nvSpPr>
        <p:spPr>
          <a:xfrm rot="17733951">
            <a:off x="2343606" y="2765582"/>
            <a:ext cx="3017529" cy="1027367"/>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i="1" dirty="0">
              <a:solidFill>
                <a:schemeClr val="tx1"/>
              </a:solidFill>
            </a:endParaRPr>
          </a:p>
        </p:txBody>
      </p:sp>
      <p:cxnSp>
        <p:nvCxnSpPr>
          <p:cNvPr id="21" name="Gerade Verbindung 20"/>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sp>
        <p:nvSpPr>
          <p:cNvPr id="26" name="Abgerundetes Rechteck 25"/>
          <p:cNvSpPr/>
          <p:nvPr/>
        </p:nvSpPr>
        <p:spPr>
          <a:xfrm>
            <a:off x="3039859" y="1431259"/>
            <a:ext cx="2232848" cy="1547207"/>
          </a:xfrm>
          <a:prstGeom prst="roundRect">
            <a:avLst/>
          </a:prstGeom>
          <a:solidFill>
            <a:srgbClr val="F7732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Welchen „Zweck“ (welche Funktion) soll die Aufgabe haben? </a:t>
            </a:r>
            <a:br>
              <a:rPr lang="de-DE" b="1" dirty="0" smtClean="0">
                <a:solidFill>
                  <a:schemeClr val="tx1"/>
                </a:solidFill>
              </a:rPr>
            </a:br>
            <a:r>
              <a:rPr lang="de-DE" b="1" dirty="0" smtClean="0">
                <a:solidFill>
                  <a:schemeClr val="tx1"/>
                </a:solidFill>
              </a:rPr>
              <a:t>Brauche ich ...</a:t>
            </a:r>
            <a:endParaRPr lang="de-DE" b="1" dirty="0">
              <a:solidFill>
                <a:schemeClr val="tx1"/>
              </a:solidFill>
            </a:endParaRPr>
          </a:p>
        </p:txBody>
      </p:sp>
      <p:sp>
        <p:nvSpPr>
          <p:cNvPr id="27" name="Textfeld 13"/>
          <p:cNvSpPr txBox="1">
            <a:spLocks noChangeArrowheads="1"/>
          </p:cNvSpPr>
          <p:nvPr/>
        </p:nvSpPr>
        <p:spPr bwMode="auto">
          <a:xfrm>
            <a:off x="323850" y="754857"/>
            <a:ext cx="8351838" cy="369887"/>
          </a:xfrm>
          <a:prstGeom prst="rect">
            <a:avLst/>
          </a:prstGeom>
          <a:solidFill>
            <a:schemeClr val="accent6">
              <a:lumMod val="40000"/>
              <a:lumOff val="6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smtClean="0">
                <a:latin typeface="Arial" pitchFamily="34" charset="0"/>
              </a:rPr>
              <a:t>Lern-</a:t>
            </a:r>
            <a:r>
              <a:rPr lang="de-DE" altLang="de-DE" sz="1800" dirty="0">
                <a:latin typeface="Arial" pitchFamily="34" charset="0"/>
              </a:rPr>
              <a:t>, Leistungs- und Übungsaufgaben</a:t>
            </a:r>
          </a:p>
        </p:txBody>
      </p:sp>
      <p:sp>
        <p:nvSpPr>
          <p:cNvPr id="28" name="Line 6"/>
          <p:cNvSpPr>
            <a:spLocks noChangeShapeType="1"/>
          </p:cNvSpPr>
          <p:nvPr/>
        </p:nvSpPr>
        <p:spPr bwMode="auto">
          <a:xfrm>
            <a:off x="395288" y="703263"/>
            <a:ext cx="6840537"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35" name="Textfeld 34"/>
          <p:cNvSpPr txBox="1"/>
          <p:nvPr/>
        </p:nvSpPr>
        <p:spPr>
          <a:xfrm>
            <a:off x="189873" y="1765467"/>
            <a:ext cx="2941532" cy="2031325"/>
          </a:xfrm>
          <a:prstGeom prst="rect">
            <a:avLst/>
          </a:prstGeom>
          <a:noFill/>
          <a:ln>
            <a:solidFill>
              <a:schemeClr val="accent1">
                <a:shade val="50000"/>
              </a:schemeClr>
            </a:solidFill>
          </a:ln>
          <a:effectLst>
            <a:outerShdw blurRad="50800" dist="38100" dir="5400000" algn="t" rotWithShape="0">
              <a:prstClr val="black">
                <a:alpha val="40000"/>
              </a:prstClr>
            </a:outerShdw>
          </a:effectLst>
        </p:spPr>
        <p:txBody>
          <a:bodyPr wrap="square" rtlCol="0">
            <a:spAutoFit/>
          </a:bodyPr>
          <a:lstStyle/>
          <a:p>
            <a:r>
              <a:rPr lang="de-DE" dirty="0" smtClean="0"/>
              <a:t>Die Schülerinnen und Schüler…</a:t>
            </a:r>
          </a:p>
          <a:p>
            <a:pPr marL="285750" indent="-285750">
              <a:buFont typeface="Arial" panose="020B0604020202020204" pitchFamily="34" charset="0"/>
              <a:buChar char="•"/>
            </a:pPr>
            <a:r>
              <a:rPr lang="de-DE" dirty="0" smtClean="0"/>
              <a:t>hinterfragen kritisch die angewandten Kennzahlen </a:t>
            </a:r>
            <a:br>
              <a:rPr lang="de-DE" dirty="0" smtClean="0"/>
            </a:br>
            <a:r>
              <a:rPr lang="de-DE" dirty="0" smtClean="0"/>
              <a:t>in Bezug auf das Erreichen </a:t>
            </a:r>
            <a:br>
              <a:rPr lang="de-DE" dirty="0" smtClean="0"/>
            </a:br>
            <a:r>
              <a:rPr lang="de-DE" dirty="0" smtClean="0"/>
              <a:t>der zugrunde liegenden strategischen Ziele.</a:t>
            </a:r>
            <a:endParaRPr lang="de-DE" dirty="0"/>
          </a:p>
        </p:txBody>
      </p:sp>
      <p:sp>
        <p:nvSpPr>
          <p:cNvPr id="36" name="Rechteck 35"/>
          <p:cNvSpPr/>
          <p:nvPr/>
        </p:nvSpPr>
        <p:spPr>
          <a:xfrm>
            <a:off x="509374" y="2328357"/>
            <a:ext cx="2046402" cy="308555"/>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0435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P spid="15" grpId="0" animBg="1"/>
      <p:bldP spid="17" grpId="0" animBg="1"/>
      <p:bldP spid="23" grpId="0" animBg="1"/>
      <p:bldP spid="24" grpId="0" animBg="1"/>
      <p:bldP spid="22" grpId="0" animBg="1"/>
      <p:bldP spid="26"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6" name="Rechteck 15"/>
          <p:cNvSpPr/>
          <p:nvPr/>
        </p:nvSpPr>
        <p:spPr>
          <a:xfrm>
            <a:off x="4500563" y="1124744"/>
            <a:ext cx="4175125" cy="1439863"/>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Lern</a:t>
            </a:r>
            <a:r>
              <a:rPr lang="de-DE" sz="2800" dirty="0" smtClean="0">
                <a:solidFill>
                  <a:schemeClr val="tx1"/>
                </a:solidFill>
              </a:rPr>
              <a:t>aufgabe?</a:t>
            </a:r>
            <a:endParaRPr lang="de-DE" sz="2800"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Erwerb</a:t>
            </a:r>
            <a:r>
              <a:rPr lang="de-DE" sz="2000" b="1" dirty="0">
                <a:solidFill>
                  <a:schemeClr val="tx1"/>
                </a:solidFill>
              </a:rPr>
              <a:t> </a:t>
            </a:r>
            <a:r>
              <a:rPr lang="de-DE" sz="2000" dirty="0">
                <a:solidFill>
                  <a:schemeClr val="tx1"/>
                </a:solidFill>
              </a:rPr>
              <a:t>von Fähigkeiten (Kompetenzen)</a:t>
            </a:r>
            <a:endParaRPr lang="de-DE" dirty="0">
              <a:solidFill>
                <a:schemeClr val="tx1"/>
              </a:solidFill>
            </a:endParaRPr>
          </a:p>
        </p:txBody>
      </p:sp>
      <p:sp>
        <p:nvSpPr>
          <p:cNvPr id="2" name="Rechteck 1"/>
          <p:cNvSpPr/>
          <p:nvPr/>
        </p:nvSpPr>
        <p:spPr>
          <a:xfrm>
            <a:off x="189873" y="4531892"/>
            <a:ext cx="3518031" cy="14317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solidFill>
                  <a:schemeClr val="tx1"/>
                </a:solidFill>
              </a:rPr>
              <a:t>Aufgabe:</a:t>
            </a:r>
          </a:p>
          <a:p>
            <a:pPr>
              <a:defRPr/>
            </a:pPr>
            <a:r>
              <a:rPr lang="de-DE" dirty="0">
                <a:solidFill>
                  <a:schemeClr val="tx1"/>
                </a:solidFill>
              </a:rPr>
              <a:t>„</a:t>
            </a:r>
            <a:r>
              <a:rPr lang="de-DE" b="1" dirty="0">
                <a:solidFill>
                  <a:schemeClr val="tx1"/>
                </a:solidFill>
              </a:rPr>
              <a:t>Hinterfragen </a:t>
            </a:r>
            <a:r>
              <a:rPr lang="de-DE" dirty="0">
                <a:solidFill>
                  <a:schemeClr val="tx1"/>
                </a:solidFill>
              </a:rPr>
              <a:t>Sie </a:t>
            </a:r>
            <a:r>
              <a:rPr lang="de-DE" dirty="0" smtClean="0">
                <a:solidFill>
                  <a:schemeClr val="tx1"/>
                </a:solidFill>
              </a:rPr>
              <a:t>kritisch die </a:t>
            </a:r>
            <a:r>
              <a:rPr lang="de-DE" dirty="0">
                <a:solidFill>
                  <a:schemeClr val="tx1"/>
                </a:solidFill>
              </a:rPr>
              <a:t>[...] Kennzahlen im Bezug auf das Erreichen der </a:t>
            </a:r>
            <a:r>
              <a:rPr lang="de-DE" dirty="0" smtClean="0">
                <a:solidFill>
                  <a:schemeClr val="tx1"/>
                </a:solidFill>
              </a:rPr>
              <a:t>zugrundeliegenden strategischen </a:t>
            </a:r>
            <a:r>
              <a:rPr lang="de-DE" dirty="0">
                <a:solidFill>
                  <a:schemeClr val="tx1"/>
                </a:solidFill>
              </a:rPr>
              <a:t>Ziele“</a:t>
            </a:r>
            <a:r>
              <a:rPr lang="de-DE" b="1" dirty="0">
                <a:solidFill>
                  <a:schemeClr val="tx1"/>
                </a:solidFill>
              </a:rPr>
              <a:t>.</a:t>
            </a:r>
            <a:endParaRPr lang="de-DE" dirty="0">
              <a:solidFill>
                <a:schemeClr val="tx1"/>
              </a:solidFill>
            </a:endParaRPr>
          </a:p>
        </p:txBody>
      </p:sp>
      <p:sp>
        <p:nvSpPr>
          <p:cNvPr id="3" name="Gestreifter Pfeil nach rechts 2"/>
          <p:cNvSpPr/>
          <p:nvPr/>
        </p:nvSpPr>
        <p:spPr>
          <a:xfrm rot="5400000">
            <a:off x="1211104" y="3926342"/>
            <a:ext cx="899069" cy="647840"/>
          </a:xfrm>
          <a:prstGeom prst="stripedRightArrow">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500563" y="4221088"/>
            <a:ext cx="4175125" cy="1727200"/>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Leistungs</a:t>
            </a:r>
            <a:r>
              <a:rPr lang="de-DE" sz="2800" dirty="0" smtClean="0">
                <a:solidFill>
                  <a:schemeClr val="tx1"/>
                </a:solidFill>
              </a:rPr>
              <a:t>aufgabe?</a:t>
            </a:r>
            <a:endParaRPr lang="de-DE" sz="2800" dirty="0">
              <a:solidFill>
                <a:schemeClr val="tx1"/>
              </a:solidFill>
            </a:endParaRPr>
          </a:p>
          <a:p>
            <a:pPr algn="ctr">
              <a:defRPr/>
            </a:pPr>
            <a:endParaRPr lang="de-DE" b="1"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Überprüfung</a:t>
            </a:r>
            <a:r>
              <a:rPr lang="de-DE" sz="2000" dirty="0">
                <a:solidFill>
                  <a:schemeClr val="tx1"/>
                </a:solidFill>
              </a:rPr>
              <a:t> von Lernleistung</a:t>
            </a:r>
            <a:br>
              <a:rPr lang="de-DE" sz="2000" dirty="0">
                <a:solidFill>
                  <a:schemeClr val="tx1"/>
                </a:solidFill>
              </a:rPr>
            </a:br>
            <a:r>
              <a:rPr lang="de-DE" sz="2000" dirty="0">
                <a:solidFill>
                  <a:schemeClr val="tx1"/>
                </a:solidFill>
              </a:rPr>
              <a:t>(Wissen und Können; Kompetenz)</a:t>
            </a:r>
            <a:endParaRPr lang="de-DE" dirty="0">
              <a:solidFill>
                <a:schemeClr val="tx1"/>
              </a:solidFill>
            </a:endParaRPr>
          </a:p>
        </p:txBody>
      </p:sp>
      <p:sp>
        <p:nvSpPr>
          <p:cNvPr id="17" name="Rechteck 16"/>
          <p:cNvSpPr/>
          <p:nvPr/>
        </p:nvSpPr>
        <p:spPr>
          <a:xfrm>
            <a:off x="4500563" y="2636912"/>
            <a:ext cx="4175125" cy="1441450"/>
          </a:xfrm>
          <a:prstGeom prst="rect">
            <a:avLst/>
          </a:prstGeom>
          <a:gradFill>
            <a:gsLst>
              <a:gs pos="0">
                <a:schemeClr val="tx2">
                  <a:lumMod val="60000"/>
                  <a:lumOff val="40000"/>
                </a:schemeClr>
              </a:gs>
              <a:gs pos="50000">
                <a:schemeClr val="accent1">
                  <a:lumMod val="40000"/>
                  <a:lumOff val="60000"/>
                </a:schemeClr>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dirty="0" smtClean="0">
                <a:solidFill>
                  <a:schemeClr val="tx1"/>
                </a:solidFill>
              </a:rPr>
              <a:t>... eine </a:t>
            </a:r>
            <a:r>
              <a:rPr lang="de-DE" sz="2800" b="1" i="1" dirty="0" smtClean="0">
                <a:solidFill>
                  <a:schemeClr val="tx1"/>
                </a:solidFill>
              </a:rPr>
              <a:t>Übungs</a:t>
            </a:r>
            <a:r>
              <a:rPr lang="de-DE" sz="2800" dirty="0" smtClean="0">
                <a:solidFill>
                  <a:schemeClr val="tx1"/>
                </a:solidFill>
              </a:rPr>
              <a:t>aufgabe?</a:t>
            </a:r>
            <a:endParaRPr lang="de-DE" sz="2800" dirty="0">
              <a:solidFill>
                <a:schemeClr val="tx1"/>
              </a:solidFill>
            </a:endParaRPr>
          </a:p>
          <a:p>
            <a:pPr algn="ctr">
              <a:defRPr/>
            </a:pPr>
            <a:r>
              <a:rPr lang="de-DE" b="1" dirty="0">
                <a:solidFill>
                  <a:schemeClr val="tx1"/>
                </a:solidFill>
              </a:rPr>
              <a:t>Funktion:</a:t>
            </a:r>
          </a:p>
          <a:p>
            <a:pPr algn="ctr">
              <a:defRPr/>
            </a:pPr>
            <a:r>
              <a:rPr lang="de-DE" sz="2000" b="1" i="1" dirty="0">
                <a:solidFill>
                  <a:schemeClr val="tx1"/>
                </a:solidFill>
              </a:rPr>
              <a:t>Verstetigung</a:t>
            </a:r>
            <a:r>
              <a:rPr lang="de-DE" sz="2000" b="1" dirty="0">
                <a:solidFill>
                  <a:schemeClr val="tx1"/>
                </a:solidFill>
              </a:rPr>
              <a:t> </a:t>
            </a:r>
            <a:r>
              <a:rPr lang="de-DE" sz="2000" dirty="0">
                <a:solidFill>
                  <a:schemeClr val="tx1"/>
                </a:solidFill>
              </a:rPr>
              <a:t>von Fähigkeiten (Kompetenzen)</a:t>
            </a:r>
            <a:endParaRPr lang="de-DE" dirty="0">
              <a:solidFill>
                <a:schemeClr val="tx1"/>
              </a:solidFill>
            </a:endParaRPr>
          </a:p>
        </p:txBody>
      </p:sp>
      <p:cxnSp>
        <p:nvCxnSpPr>
          <p:cNvPr id="21" name="Gerade Verbindung 20"/>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sp>
        <p:nvSpPr>
          <p:cNvPr id="27" name="Textfeld 13"/>
          <p:cNvSpPr txBox="1">
            <a:spLocks noChangeArrowheads="1"/>
          </p:cNvSpPr>
          <p:nvPr/>
        </p:nvSpPr>
        <p:spPr bwMode="auto">
          <a:xfrm>
            <a:off x="323850" y="754857"/>
            <a:ext cx="8351838" cy="369887"/>
          </a:xfrm>
          <a:prstGeom prst="rect">
            <a:avLst/>
          </a:prstGeom>
          <a:solidFill>
            <a:schemeClr val="accent6">
              <a:lumMod val="40000"/>
              <a:lumOff val="6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smtClean="0">
                <a:latin typeface="Arial" pitchFamily="34" charset="0"/>
              </a:rPr>
              <a:t>Lern-</a:t>
            </a:r>
            <a:r>
              <a:rPr lang="de-DE" altLang="de-DE" sz="1800" dirty="0">
                <a:latin typeface="Arial" pitchFamily="34" charset="0"/>
              </a:rPr>
              <a:t>, Leistungs- und Übungsaufgaben</a:t>
            </a:r>
          </a:p>
        </p:txBody>
      </p:sp>
      <p:sp>
        <p:nvSpPr>
          <p:cNvPr id="28" name="Line 6"/>
          <p:cNvSpPr>
            <a:spLocks noChangeShapeType="1"/>
          </p:cNvSpPr>
          <p:nvPr/>
        </p:nvSpPr>
        <p:spPr bwMode="auto">
          <a:xfrm>
            <a:off x="395288" y="703263"/>
            <a:ext cx="6840537"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35" name="Textfeld 34"/>
          <p:cNvSpPr txBox="1"/>
          <p:nvPr/>
        </p:nvSpPr>
        <p:spPr>
          <a:xfrm>
            <a:off x="189873" y="1765467"/>
            <a:ext cx="2941532" cy="2031325"/>
          </a:xfrm>
          <a:prstGeom prst="rect">
            <a:avLst/>
          </a:prstGeom>
          <a:noFill/>
          <a:ln>
            <a:solidFill>
              <a:schemeClr val="accent1">
                <a:shade val="50000"/>
              </a:schemeClr>
            </a:solidFill>
          </a:ln>
          <a:effectLst>
            <a:outerShdw blurRad="50800" dist="38100" dir="5400000" algn="t" rotWithShape="0">
              <a:prstClr val="black">
                <a:alpha val="40000"/>
              </a:prstClr>
            </a:outerShdw>
          </a:effectLst>
        </p:spPr>
        <p:txBody>
          <a:bodyPr wrap="square" rtlCol="0">
            <a:spAutoFit/>
          </a:bodyPr>
          <a:lstStyle/>
          <a:p>
            <a:r>
              <a:rPr lang="de-DE" dirty="0" smtClean="0"/>
              <a:t>Die Schülerinnen und Schüler…</a:t>
            </a:r>
          </a:p>
          <a:p>
            <a:pPr marL="285750" indent="-285750">
              <a:buFont typeface="Arial" panose="020B0604020202020204" pitchFamily="34" charset="0"/>
              <a:buChar char="•"/>
            </a:pPr>
            <a:r>
              <a:rPr lang="de-DE" dirty="0" smtClean="0"/>
              <a:t>hinterfragen kritisch die angewandten Kennzahlen </a:t>
            </a:r>
            <a:br>
              <a:rPr lang="de-DE" dirty="0" smtClean="0"/>
            </a:br>
            <a:r>
              <a:rPr lang="de-DE" dirty="0" smtClean="0"/>
              <a:t>in Bezug auf das Erreichen </a:t>
            </a:r>
            <a:br>
              <a:rPr lang="de-DE" dirty="0" smtClean="0"/>
            </a:br>
            <a:r>
              <a:rPr lang="de-DE" dirty="0" smtClean="0"/>
              <a:t>der zugrunde liegenden strategischen Ziele.</a:t>
            </a:r>
            <a:endParaRPr lang="de-DE" dirty="0"/>
          </a:p>
        </p:txBody>
      </p:sp>
      <p:sp>
        <p:nvSpPr>
          <p:cNvPr id="36" name="Rechteck 35"/>
          <p:cNvSpPr/>
          <p:nvPr/>
        </p:nvSpPr>
        <p:spPr>
          <a:xfrm>
            <a:off x="495519" y="2410329"/>
            <a:ext cx="2046402" cy="308555"/>
          </a:xfrm>
          <a:prstGeom prst="rect">
            <a:avLst/>
          </a:prstGeom>
          <a:solidFill>
            <a:srgbClr val="2DE331">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rot="19194195">
            <a:off x="3207034" y="3615777"/>
            <a:ext cx="2308823" cy="981865"/>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 bzw.:  was man hier </a:t>
            </a:r>
            <a:r>
              <a:rPr lang="de-DE" b="1" i="1" dirty="0" smtClean="0">
                <a:solidFill>
                  <a:schemeClr val="tx1"/>
                </a:solidFill>
              </a:rPr>
              <a:t>üben</a:t>
            </a:r>
            <a:r>
              <a:rPr lang="de-DE" dirty="0" smtClean="0">
                <a:solidFill>
                  <a:schemeClr val="tx1"/>
                </a:solidFill>
              </a:rPr>
              <a:t> kann</a:t>
            </a:r>
            <a:endParaRPr lang="de-DE" dirty="0">
              <a:solidFill>
                <a:schemeClr val="tx1"/>
              </a:solidFill>
            </a:endParaRPr>
          </a:p>
        </p:txBody>
      </p:sp>
      <p:sp>
        <p:nvSpPr>
          <p:cNvPr id="25" name="Pfeil nach rechts 24"/>
          <p:cNvSpPr/>
          <p:nvPr/>
        </p:nvSpPr>
        <p:spPr>
          <a:xfrm>
            <a:off x="3631329" y="4797425"/>
            <a:ext cx="2308823" cy="1079847"/>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 bzw.:  was </a:t>
            </a:r>
            <a:r>
              <a:rPr lang="de-DE" b="1" i="1" dirty="0" smtClean="0">
                <a:solidFill>
                  <a:schemeClr val="tx1"/>
                </a:solidFill>
              </a:rPr>
              <a:t>bewertet</a:t>
            </a:r>
            <a:r>
              <a:rPr lang="de-DE" dirty="0" smtClean="0">
                <a:solidFill>
                  <a:schemeClr val="tx1"/>
                </a:solidFill>
              </a:rPr>
              <a:t> wird</a:t>
            </a:r>
            <a:endParaRPr lang="de-DE" dirty="0">
              <a:solidFill>
                <a:schemeClr val="tx1"/>
              </a:solidFill>
            </a:endParaRPr>
          </a:p>
        </p:txBody>
      </p:sp>
      <p:sp>
        <p:nvSpPr>
          <p:cNvPr id="30" name="Pfeil nach rechts 29"/>
          <p:cNvSpPr/>
          <p:nvPr/>
        </p:nvSpPr>
        <p:spPr>
          <a:xfrm rot="17733951">
            <a:off x="2343606" y="2765582"/>
            <a:ext cx="3017529" cy="1027367"/>
          </a:xfrm>
          <a:prstGeom prst="rightArrow">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 was man hier </a:t>
            </a:r>
            <a:r>
              <a:rPr lang="de-DE" b="1" i="1" dirty="0" smtClean="0">
                <a:solidFill>
                  <a:schemeClr val="tx1"/>
                </a:solidFill>
              </a:rPr>
              <a:t>lernt,</a:t>
            </a:r>
            <a:endParaRPr lang="de-DE" b="1" i="1" dirty="0">
              <a:solidFill>
                <a:schemeClr val="tx1"/>
              </a:solidFill>
            </a:endParaRPr>
          </a:p>
        </p:txBody>
      </p:sp>
      <p:sp>
        <p:nvSpPr>
          <p:cNvPr id="19" name="Abgerundetes Rechteck 18"/>
          <p:cNvSpPr/>
          <p:nvPr/>
        </p:nvSpPr>
        <p:spPr>
          <a:xfrm>
            <a:off x="1601258" y="1988840"/>
            <a:ext cx="2030071" cy="18118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Das heißt:</a:t>
            </a:r>
          </a:p>
          <a:p>
            <a:pPr algn="ctr"/>
            <a:r>
              <a:rPr lang="de-DE" b="1" dirty="0" smtClean="0">
                <a:solidFill>
                  <a:schemeClr val="tx1"/>
                </a:solidFill>
              </a:rPr>
              <a:t>Die SchülerInnen</a:t>
            </a:r>
            <a:br>
              <a:rPr lang="de-DE" b="1" dirty="0" smtClean="0">
                <a:solidFill>
                  <a:schemeClr val="tx1"/>
                </a:solidFill>
              </a:rPr>
            </a:br>
            <a:r>
              <a:rPr lang="de-DE" b="1" dirty="0" smtClean="0">
                <a:solidFill>
                  <a:schemeClr val="tx1"/>
                </a:solidFill>
              </a:rPr>
              <a:t>(und Lehrkräfte!) benötigen Klarheit </a:t>
            </a:r>
            <a:br>
              <a:rPr lang="de-DE" b="1" dirty="0" smtClean="0">
                <a:solidFill>
                  <a:schemeClr val="tx1"/>
                </a:solidFill>
              </a:rPr>
            </a:br>
            <a:r>
              <a:rPr lang="de-DE" b="1" dirty="0" smtClean="0">
                <a:solidFill>
                  <a:schemeClr val="tx1"/>
                </a:solidFill>
              </a:rPr>
              <a:t>darüber ...</a:t>
            </a:r>
            <a:endParaRPr lang="de-DE" b="1" dirty="0">
              <a:solidFill>
                <a:schemeClr val="tx1"/>
              </a:solidFill>
            </a:endParaRPr>
          </a:p>
        </p:txBody>
      </p:sp>
    </p:spTree>
    <p:extLst>
      <p:ext uri="{BB962C8B-B14F-4D97-AF65-F5344CB8AC3E}">
        <p14:creationId xmlns:p14="http://schemas.microsoft.com/office/powerpoint/2010/main" val="7873098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P spid="15" grpId="0" animBg="1"/>
      <p:bldP spid="17" grpId="0" animBg="1"/>
      <p:bldP spid="36" grpId="0" animBg="1"/>
      <p:bldP spid="20" grpId="0" animBg="1"/>
      <p:bldP spid="25"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Line 6"/>
          <p:cNvSpPr>
            <a:spLocks noChangeShapeType="1"/>
          </p:cNvSpPr>
          <p:nvPr/>
        </p:nvSpPr>
        <p:spPr bwMode="auto">
          <a:xfrm>
            <a:off x="395288" y="703263"/>
            <a:ext cx="6840537"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cxnSp>
        <p:nvCxnSpPr>
          <p:cNvPr id="12" name="Gerade Verbindung 11"/>
          <p:cNvCxnSpPr/>
          <p:nvPr/>
        </p:nvCxnSpPr>
        <p:spPr>
          <a:xfrm>
            <a:off x="684213" y="6453188"/>
            <a:ext cx="7991475" cy="0"/>
          </a:xfrm>
          <a:prstGeom prst="line">
            <a:avLst/>
          </a:prstGeom>
        </p:spPr>
        <p:style>
          <a:lnRef idx="1">
            <a:schemeClr val="accent1"/>
          </a:lnRef>
          <a:fillRef idx="0">
            <a:schemeClr val="accent1"/>
          </a:fillRef>
          <a:effectRef idx="0">
            <a:schemeClr val="accent1"/>
          </a:effectRef>
          <a:fontRef idx="minor">
            <a:schemeClr val="tx1"/>
          </a:fontRef>
        </p:style>
      </p:cxnSp>
      <p:sp>
        <p:nvSpPr>
          <p:cNvPr id="53254" name="Textfeld 13"/>
          <p:cNvSpPr txBox="1">
            <a:spLocks noChangeArrowheads="1"/>
          </p:cNvSpPr>
          <p:nvPr/>
        </p:nvSpPr>
        <p:spPr bwMode="auto">
          <a:xfrm>
            <a:off x="395288" y="981075"/>
            <a:ext cx="7272337" cy="368300"/>
          </a:xfrm>
          <a:prstGeom prst="rect">
            <a:avLst/>
          </a:prstGeom>
          <a:solidFill>
            <a:schemeClr val="accent6">
              <a:lumMod val="20000"/>
              <a:lumOff val="8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latin typeface="Arial" pitchFamily="34" charset="0"/>
              </a:rPr>
              <a:t>I</a:t>
            </a:r>
            <a:r>
              <a:rPr lang="de-DE" altLang="de-DE" sz="1800" dirty="0" smtClean="0">
                <a:latin typeface="Arial" pitchFamily="34" charset="0"/>
              </a:rPr>
              <a:t>.  </a:t>
            </a:r>
            <a:r>
              <a:rPr lang="de-DE" altLang="de-DE" sz="1800" dirty="0">
                <a:latin typeface="Arial" pitchFamily="34" charset="0"/>
              </a:rPr>
              <a:t>Unterscheidung zwischen Lern- und Leistungsraum</a:t>
            </a:r>
            <a:endParaRPr lang="de-DE" altLang="de-DE" sz="1800" i="1" dirty="0">
              <a:latin typeface="Arial" pitchFamily="34" charset="0"/>
            </a:endParaRPr>
          </a:p>
        </p:txBody>
      </p:sp>
      <p:sp>
        <p:nvSpPr>
          <p:cNvPr id="18" name="Textfeld 17"/>
          <p:cNvSpPr txBox="1"/>
          <p:nvPr/>
        </p:nvSpPr>
        <p:spPr>
          <a:xfrm>
            <a:off x="382588" y="1521296"/>
            <a:ext cx="2820987" cy="523875"/>
          </a:xfrm>
          <a:prstGeom prst="rect">
            <a:avLst/>
          </a:prstGeom>
          <a:noFill/>
        </p:spPr>
        <p:txBody>
          <a:bodyPr>
            <a:spAutoFit/>
          </a:bodyPr>
          <a:lstStyle/>
          <a:p>
            <a:pPr>
              <a:defRPr/>
            </a:pPr>
            <a:r>
              <a:rPr lang="de-DE" sz="2800" b="1" i="1" dirty="0">
                <a:solidFill>
                  <a:schemeClr val="accent6">
                    <a:lumMod val="75000"/>
                  </a:schemeClr>
                </a:solidFill>
                <a:latin typeface="Arial" charset="0"/>
                <a:cs typeface="Arial" charset="0"/>
              </a:rPr>
              <a:t>Lern</a:t>
            </a:r>
            <a:r>
              <a:rPr lang="de-DE" sz="2800" dirty="0">
                <a:solidFill>
                  <a:schemeClr val="accent6">
                    <a:lumMod val="75000"/>
                  </a:schemeClr>
                </a:solidFill>
                <a:latin typeface="Arial" charset="0"/>
                <a:cs typeface="Arial" charset="0"/>
              </a:rPr>
              <a:t>raum </a:t>
            </a:r>
            <a:r>
              <a:rPr lang="de-DE" sz="2800" dirty="0">
                <a:latin typeface="Arial" charset="0"/>
                <a:cs typeface="Arial" charset="0"/>
              </a:rPr>
              <a:t>…</a:t>
            </a:r>
          </a:p>
        </p:txBody>
      </p:sp>
      <p:sp>
        <p:nvSpPr>
          <p:cNvPr id="19" name="Textfeld 18"/>
          <p:cNvSpPr txBox="1">
            <a:spLocks noChangeArrowheads="1"/>
          </p:cNvSpPr>
          <p:nvPr/>
        </p:nvSpPr>
        <p:spPr bwMode="auto">
          <a:xfrm>
            <a:off x="4687888" y="1484784"/>
            <a:ext cx="4060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2800" b="1" i="1" dirty="0">
                <a:solidFill>
                  <a:schemeClr val="tx2"/>
                </a:solidFill>
                <a:latin typeface="Arial" pitchFamily="34" charset="0"/>
              </a:rPr>
              <a:t>… und Leistungs</a:t>
            </a:r>
            <a:r>
              <a:rPr lang="de-DE" altLang="de-DE" sz="2800" dirty="0">
                <a:solidFill>
                  <a:schemeClr val="tx2"/>
                </a:solidFill>
                <a:latin typeface="Arial" pitchFamily="34" charset="0"/>
              </a:rPr>
              <a:t>raum</a:t>
            </a:r>
          </a:p>
        </p:txBody>
      </p:sp>
      <p:sp>
        <p:nvSpPr>
          <p:cNvPr id="20" name="Abgerundetes Rechteck 19"/>
          <p:cNvSpPr/>
          <p:nvPr/>
        </p:nvSpPr>
        <p:spPr>
          <a:xfrm>
            <a:off x="325438" y="2017713"/>
            <a:ext cx="4216400" cy="3465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Aft>
                <a:spcPts val="600"/>
              </a:spcAft>
              <a:buFont typeface="Arial" panose="020B0604020202020204" pitchFamily="34" charset="0"/>
              <a:buChar char="•"/>
              <a:defRPr/>
            </a:pPr>
            <a:r>
              <a:rPr lang="de-DE" sz="2200" b="1" i="1" dirty="0">
                <a:solidFill>
                  <a:schemeClr val="tx1"/>
                </a:solidFill>
              </a:rPr>
              <a:t>alle</a:t>
            </a:r>
            <a:r>
              <a:rPr lang="de-DE" sz="2200" dirty="0">
                <a:solidFill>
                  <a:schemeClr val="tx1"/>
                </a:solidFill>
              </a:rPr>
              <a:t> </a:t>
            </a:r>
            <a:r>
              <a:rPr lang="de-DE" sz="2200" dirty="0" err="1">
                <a:solidFill>
                  <a:schemeClr val="tx1"/>
                </a:solidFill>
              </a:rPr>
              <a:t>SuS</a:t>
            </a:r>
            <a:r>
              <a:rPr lang="de-DE" sz="2200" dirty="0">
                <a:solidFill>
                  <a:schemeClr val="tx1"/>
                </a:solidFill>
              </a:rPr>
              <a:t> dürfen </a:t>
            </a:r>
            <a:r>
              <a:rPr lang="de-DE" sz="2200" b="1" i="1" dirty="0">
                <a:solidFill>
                  <a:schemeClr val="tx1"/>
                </a:solidFill>
              </a:rPr>
              <a:t>alles</a:t>
            </a:r>
            <a:r>
              <a:rPr lang="de-DE" sz="2200" dirty="0">
                <a:solidFill>
                  <a:schemeClr val="tx1"/>
                </a:solidFill>
              </a:rPr>
              <a:t> </a:t>
            </a:r>
            <a:r>
              <a:rPr lang="de-DE" sz="2200" b="1" i="1" dirty="0">
                <a:solidFill>
                  <a:schemeClr val="tx1"/>
                </a:solidFill>
              </a:rPr>
              <a:t>lernen</a:t>
            </a:r>
          </a:p>
          <a:p>
            <a:pPr marL="285750" indent="-285750">
              <a:spcAft>
                <a:spcPts val="600"/>
              </a:spcAft>
              <a:buFont typeface="Arial" panose="020B0604020202020204" pitchFamily="34" charset="0"/>
              <a:buChar char="•"/>
              <a:defRPr/>
            </a:pPr>
            <a:r>
              <a:rPr lang="de-DE" sz="2200" b="1" i="1" dirty="0">
                <a:solidFill>
                  <a:schemeClr val="tx1"/>
                </a:solidFill>
              </a:rPr>
              <a:t>keinem</a:t>
            </a:r>
            <a:r>
              <a:rPr lang="de-DE" sz="2200" dirty="0">
                <a:solidFill>
                  <a:schemeClr val="tx1"/>
                </a:solidFill>
              </a:rPr>
              <a:t> SuS werden bestimmte </a:t>
            </a:r>
            <a:r>
              <a:rPr lang="de-DE" sz="2200" b="1" i="1" dirty="0">
                <a:solidFill>
                  <a:schemeClr val="tx1"/>
                </a:solidFill>
              </a:rPr>
              <a:t>Lernchancen</a:t>
            </a:r>
            <a:r>
              <a:rPr lang="de-DE" sz="2200" dirty="0">
                <a:solidFill>
                  <a:schemeClr val="tx1"/>
                </a:solidFill>
              </a:rPr>
              <a:t> </a:t>
            </a:r>
            <a:r>
              <a:rPr lang="de-DE" sz="2200" b="1" i="1" dirty="0">
                <a:solidFill>
                  <a:schemeClr val="tx1"/>
                </a:solidFill>
              </a:rPr>
              <a:t>vorenthalten</a:t>
            </a:r>
            <a:r>
              <a:rPr lang="de-DE" sz="2200" dirty="0">
                <a:solidFill>
                  <a:schemeClr val="tx1"/>
                </a:solidFill>
              </a:rPr>
              <a:t>, weil sie „</a:t>
            </a:r>
            <a:r>
              <a:rPr lang="de-DE" sz="2100" b="1" i="1" dirty="0">
                <a:solidFill>
                  <a:schemeClr val="tx1"/>
                </a:solidFill>
              </a:rPr>
              <a:t>nicht</a:t>
            </a:r>
            <a:r>
              <a:rPr lang="de-DE" sz="2200" dirty="0">
                <a:solidFill>
                  <a:schemeClr val="tx1"/>
                </a:solidFill>
              </a:rPr>
              <a:t> </a:t>
            </a:r>
            <a:r>
              <a:rPr lang="de-DE" sz="2100" b="1" i="1" dirty="0">
                <a:solidFill>
                  <a:schemeClr val="tx1"/>
                </a:solidFill>
              </a:rPr>
              <a:t>seinem</a:t>
            </a:r>
            <a:r>
              <a:rPr lang="de-DE" sz="2200" dirty="0">
                <a:solidFill>
                  <a:schemeClr val="tx1"/>
                </a:solidFill>
              </a:rPr>
              <a:t> </a:t>
            </a:r>
            <a:r>
              <a:rPr lang="de-DE" sz="2100" b="1" i="1" dirty="0">
                <a:solidFill>
                  <a:schemeClr val="tx1"/>
                </a:solidFill>
              </a:rPr>
              <a:t>Niveau</a:t>
            </a:r>
            <a:r>
              <a:rPr lang="de-DE" sz="2200" dirty="0">
                <a:solidFill>
                  <a:schemeClr val="tx1"/>
                </a:solidFill>
              </a:rPr>
              <a:t> </a:t>
            </a:r>
            <a:r>
              <a:rPr lang="de-DE" sz="2100" b="1" i="1" dirty="0">
                <a:solidFill>
                  <a:schemeClr val="tx1"/>
                </a:solidFill>
              </a:rPr>
              <a:t>entsprechen</a:t>
            </a:r>
            <a:r>
              <a:rPr lang="de-DE" sz="2200" dirty="0">
                <a:solidFill>
                  <a:schemeClr val="tx1"/>
                </a:solidFill>
              </a:rPr>
              <a:t>“:</a:t>
            </a:r>
            <a:br>
              <a:rPr lang="de-DE" sz="2200" dirty="0">
                <a:solidFill>
                  <a:schemeClr val="tx1"/>
                </a:solidFill>
              </a:rPr>
            </a:br>
            <a:r>
              <a:rPr lang="de-DE" b="1" i="1" dirty="0">
                <a:solidFill>
                  <a:schemeClr val="tx1"/>
                </a:solidFill>
              </a:rPr>
              <a:t>alle SuS werden sachkundig, sprachfähig, handlungs- und reflexionsfähig</a:t>
            </a:r>
          </a:p>
          <a:p>
            <a:pPr marL="285750" indent="-285750">
              <a:spcAft>
                <a:spcPts val="600"/>
              </a:spcAft>
              <a:buFont typeface="Arial" panose="020B0604020202020204" pitchFamily="34" charset="0"/>
              <a:buChar char="•"/>
              <a:defRPr/>
            </a:pPr>
            <a:r>
              <a:rPr lang="de-DE" sz="2200" dirty="0">
                <a:solidFill>
                  <a:schemeClr val="tx1"/>
                </a:solidFill>
              </a:rPr>
              <a:t>SuS werden gestärkt in ihrer </a:t>
            </a:r>
            <a:r>
              <a:rPr lang="de-DE" sz="2200" b="1" i="1" dirty="0">
                <a:solidFill>
                  <a:schemeClr val="tx1"/>
                </a:solidFill>
              </a:rPr>
              <a:t>Selbstwirksamkeitserfahrung</a:t>
            </a:r>
          </a:p>
        </p:txBody>
      </p:sp>
      <p:sp>
        <p:nvSpPr>
          <p:cNvPr id="21" name="Abgerundetes Rechteck 20"/>
          <p:cNvSpPr/>
          <p:nvPr/>
        </p:nvSpPr>
        <p:spPr>
          <a:xfrm>
            <a:off x="4541838" y="2017713"/>
            <a:ext cx="4494658" cy="346551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0" anchor="ctr"/>
          <a:lstStyle/>
          <a:p>
            <a:pPr marL="184150" indent="-161925">
              <a:buFont typeface="Arial" panose="020B0604020202020204" pitchFamily="34" charset="0"/>
              <a:buChar char="•"/>
            </a:pPr>
            <a:r>
              <a:rPr lang="de-DE" dirty="0">
                <a:solidFill>
                  <a:schemeClr val="tx1"/>
                </a:solidFill>
              </a:rPr>
              <a:t>... Nicht alle werden </a:t>
            </a:r>
            <a:r>
              <a:rPr lang="de-DE" b="1" dirty="0">
                <a:solidFill>
                  <a:schemeClr val="tx1"/>
                </a:solidFill>
              </a:rPr>
              <a:t>dasselbe können!</a:t>
            </a:r>
          </a:p>
          <a:p>
            <a:pPr marL="161925" indent="-161925">
              <a:buFont typeface="Arial" panose="020B0604020202020204" pitchFamily="34" charset="0"/>
              <a:buChar char="•"/>
            </a:pPr>
            <a:r>
              <a:rPr lang="de-DE" sz="2000" dirty="0" smtClean="0">
                <a:solidFill>
                  <a:schemeClr val="tx1"/>
                </a:solidFill>
              </a:rPr>
              <a:t>Der </a:t>
            </a:r>
            <a:r>
              <a:rPr lang="de-DE" sz="2400" b="1" i="1" dirty="0" smtClean="0">
                <a:solidFill>
                  <a:schemeClr val="tx1"/>
                </a:solidFill>
              </a:rPr>
              <a:t>Lehrplan </a:t>
            </a:r>
            <a:r>
              <a:rPr lang="de-DE" sz="2000" dirty="0" smtClean="0">
                <a:solidFill>
                  <a:schemeClr val="tx1"/>
                </a:solidFill>
              </a:rPr>
              <a:t>definiert a</a:t>
            </a:r>
            <a:r>
              <a:rPr lang="de-DE" sz="2000" b="1" i="1" dirty="0" smtClean="0">
                <a:solidFill>
                  <a:schemeClr val="tx1"/>
                </a:solidFill>
              </a:rPr>
              <a:t>usschließlich</a:t>
            </a:r>
            <a:r>
              <a:rPr lang="de-DE" sz="2000" dirty="0" smtClean="0">
                <a:solidFill>
                  <a:schemeClr val="tx1"/>
                </a:solidFill>
              </a:rPr>
              <a:t> den </a:t>
            </a:r>
            <a:r>
              <a:rPr lang="de-DE" sz="2400" b="1" i="1" dirty="0" smtClean="0">
                <a:solidFill>
                  <a:schemeClr val="tx1"/>
                </a:solidFill>
              </a:rPr>
              <a:t>Leistungs</a:t>
            </a:r>
            <a:r>
              <a:rPr lang="de-DE" sz="2000" dirty="0" smtClean="0">
                <a:solidFill>
                  <a:schemeClr val="tx1"/>
                </a:solidFill>
              </a:rPr>
              <a:t>raum =</a:t>
            </a:r>
          </a:p>
          <a:p>
            <a:pPr marL="184150" indent="-161925">
              <a:buFont typeface="Arial" panose="020B0604020202020204" pitchFamily="34" charset="0"/>
              <a:buChar char="•"/>
            </a:pPr>
            <a:r>
              <a:rPr lang="de-DE" dirty="0" smtClean="0">
                <a:solidFill>
                  <a:schemeClr val="tx1"/>
                </a:solidFill>
              </a:rPr>
              <a:t>... das, was Schüler*innen am Ende bestimmter Klassen </a:t>
            </a:r>
            <a:r>
              <a:rPr lang="de-DE" b="1" dirty="0" smtClean="0">
                <a:solidFill>
                  <a:schemeClr val="tx1"/>
                </a:solidFill>
              </a:rPr>
              <a:t>wissen und können </a:t>
            </a:r>
            <a:r>
              <a:rPr lang="de-DE" dirty="0" smtClean="0">
                <a:solidFill>
                  <a:schemeClr val="tx1"/>
                </a:solidFill>
              </a:rPr>
              <a:t>müssen;</a:t>
            </a:r>
          </a:p>
          <a:p>
            <a:pPr marL="184150" indent="-161925">
              <a:buFont typeface="Arial" panose="020B0604020202020204" pitchFamily="34" charset="0"/>
              <a:buChar char="•"/>
            </a:pPr>
            <a:r>
              <a:rPr lang="de-DE" dirty="0" smtClean="0">
                <a:solidFill>
                  <a:schemeClr val="tx1"/>
                </a:solidFill>
              </a:rPr>
              <a:t>... das, was (mindestens/höchstens) in der </a:t>
            </a:r>
            <a:r>
              <a:rPr lang="de-DE" b="1" dirty="0" smtClean="0">
                <a:solidFill>
                  <a:schemeClr val="tx1"/>
                </a:solidFill>
              </a:rPr>
              <a:t>Leistungsbewertung</a:t>
            </a:r>
            <a:r>
              <a:rPr lang="de-DE" dirty="0" smtClean="0">
                <a:solidFill>
                  <a:schemeClr val="tx1"/>
                </a:solidFill>
              </a:rPr>
              <a:t> geprüft werden muss / darf!</a:t>
            </a:r>
          </a:p>
          <a:p>
            <a:pPr marL="285750" indent="-285750">
              <a:buFont typeface="Arial" panose="020B0604020202020204" pitchFamily="34" charset="0"/>
              <a:buChar char="•"/>
              <a:defRPr/>
            </a:pPr>
            <a:r>
              <a:rPr lang="de-DE" sz="2000" dirty="0" smtClean="0">
                <a:solidFill>
                  <a:schemeClr val="tx1"/>
                </a:solidFill>
              </a:rPr>
              <a:t>Wie werden SuS gestärkt </a:t>
            </a:r>
            <a:r>
              <a:rPr lang="de-DE" sz="2000" dirty="0">
                <a:solidFill>
                  <a:schemeClr val="tx1"/>
                </a:solidFill>
              </a:rPr>
              <a:t>in ihrer </a:t>
            </a:r>
            <a:r>
              <a:rPr lang="de-DE" sz="2000" b="1" i="1" dirty="0" smtClean="0">
                <a:solidFill>
                  <a:schemeClr val="tx1"/>
                </a:solidFill>
              </a:rPr>
              <a:t>Selbstwirksamkeitserfahrung?</a:t>
            </a:r>
            <a:endParaRPr lang="de-DE" sz="2000" b="1" i="1" dirty="0">
              <a:solidFill>
                <a:schemeClr val="tx1"/>
              </a:solidFill>
            </a:endParaRPr>
          </a:p>
        </p:txBody>
      </p:sp>
      <p:sp>
        <p:nvSpPr>
          <p:cNvPr id="22" name="Richtungspfeil 21"/>
          <p:cNvSpPr/>
          <p:nvPr/>
        </p:nvSpPr>
        <p:spPr>
          <a:xfrm>
            <a:off x="382588" y="5589588"/>
            <a:ext cx="5256212" cy="8636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Primat der </a:t>
            </a:r>
            <a:br>
              <a:rPr lang="de-DE" dirty="0">
                <a:solidFill>
                  <a:schemeClr val="tx1"/>
                </a:solidFill>
              </a:rPr>
            </a:br>
            <a:r>
              <a:rPr lang="de-DE" sz="2600" b="1" i="1" dirty="0">
                <a:solidFill>
                  <a:schemeClr val="tx1"/>
                </a:solidFill>
              </a:rPr>
              <a:t>Lernentwicklungs-Perspektive ... </a:t>
            </a:r>
          </a:p>
        </p:txBody>
      </p:sp>
      <p:sp>
        <p:nvSpPr>
          <p:cNvPr id="23" name="Eingekerbter Richtungspfeil 22"/>
          <p:cNvSpPr/>
          <p:nvPr/>
        </p:nvSpPr>
        <p:spPr>
          <a:xfrm>
            <a:off x="5219700" y="5589588"/>
            <a:ext cx="3744913" cy="863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 gegenüber der </a:t>
            </a:r>
            <a:r>
              <a:rPr lang="de-DE" b="1" i="1" dirty="0">
                <a:solidFill>
                  <a:schemeClr val="tx1"/>
                </a:solidFill>
              </a:rPr>
              <a:t>Abschluss-</a:t>
            </a:r>
            <a:r>
              <a:rPr lang="de-DE" dirty="0">
                <a:solidFill>
                  <a:schemeClr val="tx1"/>
                </a:solidFill>
              </a:rPr>
              <a:t> und </a:t>
            </a:r>
            <a:r>
              <a:rPr lang="de-DE" b="1" i="1" dirty="0">
                <a:solidFill>
                  <a:schemeClr val="tx1"/>
                </a:solidFill>
              </a:rPr>
              <a:t>Leistungsbewertungs-Perspektive</a:t>
            </a:r>
          </a:p>
        </p:txBody>
      </p:sp>
      <p:sp>
        <p:nvSpPr>
          <p:cNvPr id="53262" name="Textfeld 12"/>
          <p:cNvSpPr txBox="1">
            <a:spLocks noChangeArrowheads="1"/>
          </p:cNvSpPr>
          <p:nvPr/>
        </p:nvSpPr>
        <p:spPr bwMode="auto">
          <a:xfrm>
            <a:off x="6804025" y="645318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400" i="1" dirty="0"/>
              <a:t>Gerhard Ziener, </a:t>
            </a:r>
            <a:r>
              <a:rPr lang="de-DE" altLang="de-DE" sz="1400" i="1" dirty="0" smtClean="0"/>
              <a:t>ptz 2019</a:t>
            </a:r>
            <a:endParaRPr lang="de-DE" altLang="de-DE" sz="1400" i="1" dirty="0"/>
          </a:p>
        </p:txBody>
      </p:sp>
      <p:sp>
        <p:nvSpPr>
          <p:cNvPr id="15" name="Abgerundetes Rechteck 14"/>
          <p:cNvSpPr/>
          <p:nvPr/>
        </p:nvSpPr>
        <p:spPr>
          <a:xfrm>
            <a:off x="395288" y="933475"/>
            <a:ext cx="7343775" cy="5244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smtClean="0">
                <a:solidFill>
                  <a:schemeClr val="tx1"/>
                </a:solidFill>
              </a:rPr>
              <a:t>Unterricht </a:t>
            </a:r>
            <a:r>
              <a:rPr lang="de-DE" sz="2400" b="1" dirty="0">
                <a:solidFill>
                  <a:schemeClr val="tx1"/>
                </a:solidFill>
              </a:rPr>
              <a:t>ist  mehr als Leistungsmessung!</a:t>
            </a:r>
          </a:p>
        </p:txBody>
      </p:sp>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599439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out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fik 5"/>
          <p:cNvPicPr>
            <a:picLocks noChangeAspect="1" noChangeArrowheads="1"/>
          </p:cNvPicPr>
          <p:nvPr/>
        </p:nvPicPr>
        <p:blipFill>
          <a:blip r:embed="rId3">
            <a:extLst>
              <a:ext uri="{28A0092B-C50C-407E-A947-70E740481C1C}">
                <a14:useLocalDpi xmlns:a14="http://schemas.microsoft.com/office/drawing/2010/main" val="0"/>
              </a:ext>
            </a:extLst>
          </a:blip>
          <a:srcRect l="50414" t="24146" b="51112"/>
          <a:stretch>
            <a:fillRect/>
          </a:stretch>
        </p:blipFill>
        <p:spPr bwMode="auto">
          <a:xfrm>
            <a:off x="468313" y="1025525"/>
            <a:ext cx="19081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noChangeArrowheads="1"/>
          </p:cNvPicPr>
          <p:nvPr/>
        </p:nvPicPr>
        <p:blipFill>
          <a:blip r:embed="rId3">
            <a:extLst>
              <a:ext uri="{28A0092B-C50C-407E-A947-70E740481C1C}">
                <a14:useLocalDpi xmlns:a14="http://schemas.microsoft.com/office/drawing/2010/main" val="0"/>
              </a:ext>
            </a:extLst>
          </a:blip>
          <a:srcRect t="24742" r="48553" b="50665"/>
          <a:stretch>
            <a:fillRect/>
          </a:stretch>
        </p:blipFill>
        <p:spPr bwMode="auto">
          <a:xfrm>
            <a:off x="2376488" y="1033463"/>
            <a:ext cx="197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noChangeArrowheads="1"/>
          </p:cNvPicPr>
          <p:nvPr/>
        </p:nvPicPr>
        <p:blipFill>
          <a:blip r:embed="rId3">
            <a:extLst>
              <a:ext uri="{28A0092B-C50C-407E-A947-70E740481C1C}">
                <a14:useLocalDpi xmlns:a14="http://schemas.microsoft.com/office/drawing/2010/main" val="0"/>
              </a:ext>
            </a:extLst>
          </a:blip>
          <a:srcRect l="48553" t="-9" r="-1653" b="74821"/>
          <a:stretch>
            <a:fillRect/>
          </a:stretch>
        </p:blipFill>
        <p:spPr bwMode="auto">
          <a:xfrm>
            <a:off x="4354513" y="1033463"/>
            <a:ext cx="2044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noChangeArrowheads="1"/>
          </p:cNvPicPr>
          <p:nvPr/>
        </p:nvPicPr>
        <p:blipFill>
          <a:blip r:embed="rId3">
            <a:extLst>
              <a:ext uri="{28A0092B-C50C-407E-A947-70E740481C1C}">
                <a14:useLocalDpi xmlns:a14="http://schemas.microsoft.com/office/drawing/2010/main" val="0"/>
              </a:ext>
            </a:extLst>
          </a:blip>
          <a:srcRect l="50000" t="73776"/>
          <a:stretch>
            <a:fillRect/>
          </a:stretch>
        </p:blipFill>
        <p:spPr bwMode="auto">
          <a:xfrm>
            <a:off x="6413500" y="1055688"/>
            <a:ext cx="19240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noChangeArrowheads="1"/>
          </p:cNvPicPr>
          <p:nvPr/>
        </p:nvPicPr>
        <p:blipFill>
          <a:blip r:embed="rId3">
            <a:extLst>
              <a:ext uri="{28A0092B-C50C-407E-A947-70E740481C1C}">
                <a14:useLocalDpi xmlns:a14="http://schemas.microsoft.com/office/drawing/2010/main" val="0"/>
              </a:ext>
            </a:extLst>
          </a:blip>
          <a:srcRect r="49380" b="74365"/>
          <a:stretch>
            <a:fillRect/>
          </a:stretch>
        </p:blipFill>
        <p:spPr bwMode="auto">
          <a:xfrm>
            <a:off x="428625" y="2454275"/>
            <a:ext cx="19478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noChangeArrowheads="1"/>
          </p:cNvPicPr>
          <p:nvPr/>
        </p:nvPicPr>
        <p:blipFill>
          <a:blip r:embed="rId3">
            <a:extLst>
              <a:ext uri="{28A0092B-C50C-407E-A947-70E740481C1C}">
                <a14:useLocalDpi xmlns:a14="http://schemas.microsoft.com/office/drawing/2010/main" val="0"/>
              </a:ext>
            </a:extLst>
          </a:blip>
          <a:srcRect l="2274" t="49335" r="49174" b="25031"/>
          <a:stretch>
            <a:fillRect/>
          </a:stretch>
        </p:blipFill>
        <p:spPr bwMode="auto">
          <a:xfrm>
            <a:off x="2463800" y="2454275"/>
            <a:ext cx="18684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noChangeArrowheads="1"/>
          </p:cNvPicPr>
          <p:nvPr/>
        </p:nvPicPr>
        <p:blipFill>
          <a:blip r:embed="rId3">
            <a:extLst>
              <a:ext uri="{28A0092B-C50C-407E-A947-70E740481C1C}">
                <a14:useLocalDpi xmlns:a14="http://schemas.microsoft.com/office/drawing/2010/main" val="0"/>
              </a:ext>
            </a:extLst>
          </a:blip>
          <a:srcRect l="50414" t="49185" b="26224"/>
          <a:stretch>
            <a:fillRect/>
          </a:stretch>
        </p:blipFill>
        <p:spPr bwMode="auto">
          <a:xfrm>
            <a:off x="4427538" y="2459038"/>
            <a:ext cx="190817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noChangeArrowheads="1"/>
          </p:cNvPicPr>
          <p:nvPr/>
        </p:nvPicPr>
        <p:blipFill>
          <a:blip r:embed="rId3">
            <a:extLst>
              <a:ext uri="{28A0092B-C50C-407E-A947-70E740481C1C}">
                <a14:useLocalDpi xmlns:a14="http://schemas.microsoft.com/office/drawing/2010/main" val="0"/>
              </a:ext>
            </a:extLst>
          </a:blip>
          <a:srcRect t="73776" r="49174"/>
          <a:stretch>
            <a:fillRect/>
          </a:stretch>
        </p:blipFill>
        <p:spPr bwMode="auto">
          <a:xfrm>
            <a:off x="6335713" y="2470150"/>
            <a:ext cx="19558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a:spLocks noChangeArrowheads="1"/>
          </p:cNvSpPr>
          <p:nvPr/>
        </p:nvSpPr>
        <p:spPr bwMode="auto">
          <a:xfrm>
            <a:off x="593725" y="4126607"/>
            <a:ext cx="7726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dirty="0"/>
              <a:t> </a:t>
            </a:r>
            <a:r>
              <a:rPr lang="de-DE" dirty="0" smtClean="0"/>
              <a:t>    (… </a:t>
            </a:r>
            <a:r>
              <a:rPr lang="de-DE" dirty="0"/>
              <a:t>das sollten alle können …): _____________________________</a:t>
            </a:r>
          </a:p>
          <a:p>
            <a:pPr eaLnBrk="1" hangingPunct="1"/>
            <a:r>
              <a:rPr lang="de-DE" dirty="0"/>
              <a:t>___________________________________________________________</a:t>
            </a:r>
          </a:p>
        </p:txBody>
      </p:sp>
      <p:sp>
        <p:nvSpPr>
          <p:cNvPr id="5" name="Textfeld 4"/>
          <p:cNvSpPr txBox="1">
            <a:spLocks noChangeArrowheads="1"/>
          </p:cNvSpPr>
          <p:nvPr/>
        </p:nvSpPr>
        <p:spPr bwMode="auto">
          <a:xfrm>
            <a:off x="582613" y="3717032"/>
            <a:ext cx="197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b="1" i="1" dirty="0"/>
              <a:t>Aufgaben:</a:t>
            </a:r>
          </a:p>
        </p:txBody>
      </p:sp>
      <p:sp>
        <p:nvSpPr>
          <p:cNvPr id="16" name="Textfeld 15"/>
          <p:cNvSpPr txBox="1">
            <a:spLocks noChangeArrowheads="1"/>
          </p:cNvSpPr>
          <p:nvPr/>
        </p:nvSpPr>
        <p:spPr bwMode="auto">
          <a:xfrm>
            <a:off x="582613" y="4861619"/>
            <a:ext cx="7726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dirty="0"/>
              <a:t> </a:t>
            </a:r>
            <a:r>
              <a:rPr lang="de-DE" dirty="0" smtClean="0"/>
              <a:t>    (… </a:t>
            </a:r>
            <a:r>
              <a:rPr lang="de-DE" dirty="0"/>
              <a:t>das werden die meisten können …): _______________________</a:t>
            </a:r>
          </a:p>
          <a:p>
            <a:pPr eaLnBrk="1" hangingPunct="1"/>
            <a:r>
              <a:rPr lang="de-DE" dirty="0"/>
              <a:t>__________________________________________________________</a:t>
            </a:r>
          </a:p>
        </p:txBody>
      </p:sp>
      <p:sp>
        <p:nvSpPr>
          <p:cNvPr id="17" name="Textfeld 16"/>
          <p:cNvSpPr txBox="1">
            <a:spLocks noChangeArrowheads="1"/>
          </p:cNvSpPr>
          <p:nvPr/>
        </p:nvSpPr>
        <p:spPr bwMode="auto">
          <a:xfrm>
            <a:off x="582613" y="5653782"/>
            <a:ext cx="772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dirty="0"/>
              <a:t> </a:t>
            </a:r>
            <a:r>
              <a:rPr lang="de-DE" dirty="0" smtClean="0"/>
              <a:t>    (… </a:t>
            </a:r>
            <a:r>
              <a:rPr lang="de-DE" dirty="0"/>
              <a:t>das werden einige können …): ___________________________</a:t>
            </a:r>
          </a:p>
          <a:p>
            <a:pPr eaLnBrk="1" hangingPunct="1"/>
            <a:r>
              <a:rPr lang="de-DE" dirty="0"/>
              <a:t>___________________________________________________________</a:t>
            </a:r>
          </a:p>
        </p:txBody>
      </p:sp>
      <p:cxnSp>
        <p:nvCxnSpPr>
          <p:cNvPr id="22" name="Gerade Verbindung 2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1" name="Stern mit 5 Zacken 20"/>
          <p:cNvSpPr/>
          <p:nvPr/>
        </p:nvSpPr>
        <p:spPr>
          <a:xfrm>
            <a:off x="582613" y="4149080"/>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Stern mit 5 Zacken 24"/>
          <p:cNvSpPr/>
          <p:nvPr/>
        </p:nvSpPr>
        <p:spPr>
          <a:xfrm>
            <a:off x="343124" y="4801548"/>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Stern mit 5 Zacken 25"/>
          <p:cNvSpPr/>
          <p:nvPr/>
        </p:nvSpPr>
        <p:spPr>
          <a:xfrm>
            <a:off x="593725" y="4651612"/>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Stern mit 5 Zacken 26"/>
          <p:cNvSpPr/>
          <p:nvPr/>
        </p:nvSpPr>
        <p:spPr>
          <a:xfrm>
            <a:off x="388119" y="5812665"/>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Stern mit 5 Zacken 27"/>
          <p:cNvSpPr/>
          <p:nvPr/>
        </p:nvSpPr>
        <p:spPr>
          <a:xfrm>
            <a:off x="638720" y="5662729"/>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Stern mit 5 Zacken 28"/>
          <p:cNvSpPr/>
          <p:nvPr/>
        </p:nvSpPr>
        <p:spPr>
          <a:xfrm>
            <a:off x="388119" y="5470434"/>
            <a:ext cx="388987" cy="31880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555776" y="1138734"/>
            <a:ext cx="432048" cy="279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4528939" y="2527967"/>
            <a:ext cx="432048" cy="279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6516216" y="1138734"/>
            <a:ext cx="432048" cy="279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581161" y="2564904"/>
            <a:ext cx="295095" cy="25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539552" y="1151451"/>
            <a:ext cx="295095" cy="25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547658" y="2525749"/>
            <a:ext cx="295095" cy="25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4492929" y="1138734"/>
            <a:ext cx="295095" cy="25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Line 6"/>
          <p:cNvSpPr>
            <a:spLocks noChangeShapeType="1"/>
          </p:cNvSpPr>
          <p:nvPr/>
        </p:nvSpPr>
        <p:spPr bwMode="auto">
          <a:xfrm>
            <a:off x="395288" y="620688"/>
            <a:ext cx="6840537"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40" name="Grafik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657" y="285831"/>
            <a:ext cx="1139954" cy="829058"/>
          </a:xfrm>
          <a:prstGeom prst="rect">
            <a:avLst/>
          </a:prstGeom>
        </p:spPr>
      </p:pic>
      <p:sp>
        <p:nvSpPr>
          <p:cNvPr id="41" name="Textfeld 40"/>
          <p:cNvSpPr txBox="1"/>
          <p:nvPr/>
        </p:nvSpPr>
        <p:spPr>
          <a:xfrm>
            <a:off x="361716" y="620688"/>
            <a:ext cx="7090604" cy="461665"/>
          </a:xfrm>
          <a:prstGeom prst="rect">
            <a:avLst/>
          </a:prstGeom>
          <a:solidFill>
            <a:schemeClr val="accent1">
              <a:lumMod val="20000"/>
              <a:lumOff val="80000"/>
            </a:schemeClr>
          </a:solidFill>
        </p:spPr>
        <p:txBody>
          <a:bodyPr wrap="square" rtlCol="0">
            <a:spAutoFit/>
          </a:bodyPr>
          <a:lstStyle/>
          <a:p>
            <a:pPr indent="-457200"/>
            <a:r>
              <a:rPr lang="de-DE" sz="2400" b="1" dirty="0" smtClean="0"/>
              <a:t>Formen der Aufgaben-Differenzierung</a:t>
            </a:r>
            <a:r>
              <a:rPr lang="de-DE" sz="2400" i="1" dirty="0" smtClean="0"/>
              <a:t>    </a:t>
            </a:r>
            <a:endParaRPr lang="de-DE" sz="2400" i="1" dirty="0"/>
          </a:p>
        </p:txBody>
      </p:sp>
      <p:sp>
        <p:nvSpPr>
          <p:cNvPr id="36" name="Rechteck 35"/>
          <p:cNvSpPr/>
          <p:nvPr/>
        </p:nvSpPr>
        <p:spPr>
          <a:xfrm>
            <a:off x="323528" y="1089320"/>
            <a:ext cx="7965479" cy="5220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räne 1"/>
          <p:cNvSpPr/>
          <p:nvPr/>
        </p:nvSpPr>
        <p:spPr>
          <a:xfrm>
            <a:off x="179512" y="3749429"/>
            <a:ext cx="4217029" cy="2460953"/>
          </a:xfrm>
          <a:prstGeom prst="teardrop">
            <a:avLst/>
          </a:prstGeom>
          <a:gradFill flip="none" rotWithShape="1">
            <a:gsLst>
              <a:gs pos="0">
                <a:srgbClr val="92D050"/>
              </a:gs>
              <a:gs pos="50000">
                <a:schemeClr val="accent1">
                  <a:tint val="44500"/>
                  <a:satMod val="160000"/>
                </a:schemeClr>
              </a:gs>
              <a:gs pos="100000">
                <a:srgbClr val="00B050"/>
              </a:gs>
            </a:gsLst>
            <a:path path="circle">
              <a:fillToRect l="100000" t="100000"/>
            </a:path>
            <a:tileRect r="-100000" b="-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räne 41"/>
          <p:cNvSpPr/>
          <p:nvPr/>
        </p:nvSpPr>
        <p:spPr>
          <a:xfrm rot="10800000">
            <a:off x="4459427" y="1201783"/>
            <a:ext cx="4217029" cy="2460953"/>
          </a:xfrm>
          <a:prstGeom prst="teardrop">
            <a:avLst/>
          </a:prstGeom>
          <a:gradFill flip="none" rotWithShape="1">
            <a:gsLst>
              <a:gs pos="0">
                <a:srgbClr val="92D050"/>
              </a:gs>
              <a:gs pos="50000">
                <a:schemeClr val="accent1">
                  <a:tint val="44500"/>
                  <a:satMod val="160000"/>
                </a:schemeClr>
              </a:gs>
              <a:gs pos="100000">
                <a:srgbClr val="00B050"/>
              </a:gs>
            </a:gsLst>
            <a:path path="circle">
              <a:fillToRect l="100000" t="100000"/>
            </a:path>
            <a:tileRect r="-100000" b="-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räne 42"/>
          <p:cNvSpPr/>
          <p:nvPr/>
        </p:nvSpPr>
        <p:spPr>
          <a:xfrm rot="10800000" flipV="1">
            <a:off x="4459426" y="3749429"/>
            <a:ext cx="4433053" cy="2415874"/>
          </a:xfrm>
          <a:prstGeom prst="teardrop">
            <a:avLst/>
          </a:prstGeom>
          <a:gradFill flip="none" rotWithShape="1">
            <a:gsLst>
              <a:gs pos="0">
                <a:srgbClr val="92D050"/>
              </a:gs>
              <a:gs pos="50000">
                <a:schemeClr val="accent1">
                  <a:tint val="44500"/>
                  <a:satMod val="160000"/>
                </a:schemeClr>
              </a:gs>
              <a:gs pos="100000">
                <a:srgbClr val="00B050"/>
              </a:gs>
            </a:gsLst>
            <a:path path="circle">
              <a:fillToRect l="100000" t="100000"/>
            </a:path>
            <a:tileRect r="-100000" b="-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räne 43"/>
          <p:cNvSpPr/>
          <p:nvPr/>
        </p:nvSpPr>
        <p:spPr>
          <a:xfrm flipV="1">
            <a:off x="179512" y="1229150"/>
            <a:ext cx="4217029" cy="2415874"/>
          </a:xfrm>
          <a:prstGeom prst="teardrop">
            <a:avLst/>
          </a:prstGeom>
          <a:gradFill flip="none" rotWithShape="1">
            <a:gsLst>
              <a:gs pos="0">
                <a:srgbClr val="92D050"/>
              </a:gs>
              <a:gs pos="50000">
                <a:schemeClr val="accent1">
                  <a:tint val="44500"/>
                  <a:satMod val="160000"/>
                </a:schemeClr>
              </a:gs>
              <a:gs pos="100000">
                <a:srgbClr val="00B050"/>
              </a:gs>
            </a:gsLst>
            <a:path path="circle">
              <a:fillToRect l="100000" t="100000"/>
            </a:path>
            <a:tileRect r="-100000" b="-10000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814355" y="1531818"/>
            <a:ext cx="3491912" cy="2185214"/>
          </a:xfrm>
          <a:prstGeom prst="rect">
            <a:avLst/>
          </a:prstGeom>
          <a:noFill/>
        </p:spPr>
        <p:txBody>
          <a:bodyPr wrap="square" rtlCol="0">
            <a:spAutoFit/>
          </a:bodyPr>
          <a:lstStyle/>
          <a:p>
            <a:pPr marL="285750" indent="-285750">
              <a:buFont typeface="Wingdings" panose="05000000000000000000" pitchFamily="2" charset="2"/>
              <a:buChar char="Ø"/>
            </a:pPr>
            <a:r>
              <a:rPr lang="de-DE" sz="2800" b="1" dirty="0" smtClean="0"/>
              <a:t>Quantitativ:</a:t>
            </a:r>
          </a:p>
          <a:p>
            <a:r>
              <a:rPr lang="de-DE" b="1" dirty="0" smtClean="0">
                <a:solidFill>
                  <a:schemeClr val="accent4">
                    <a:lumMod val="75000"/>
                  </a:schemeClr>
                </a:solidFill>
              </a:rPr>
              <a:t>„Mehr vom Gleichen“</a:t>
            </a:r>
            <a:br>
              <a:rPr lang="de-DE" b="1" dirty="0" smtClean="0">
                <a:solidFill>
                  <a:schemeClr val="accent4">
                    <a:lumMod val="75000"/>
                  </a:schemeClr>
                </a:solidFill>
              </a:rPr>
            </a:br>
            <a:r>
              <a:rPr lang="de-DE" dirty="0" smtClean="0"/>
              <a:t>(Z.B.: „Beschreiben Sie die </a:t>
            </a:r>
            <a:r>
              <a:rPr lang="de-DE" dirty="0" err="1" smtClean="0"/>
              <a:t>Ferti-gung</a:t>
            </a:r>
            <a:r>
              <a:rPr lang="de-DE" dirty="0" smtClean="0"/>
              <a:t> von ...“ – „Beschreiben und vergleichen Sie ... mehrere ...“ –</a:t>
            </a:r>
            <a:r>
              <a:rPr lang="de-DE" b="1" i="1" dirty="0" smtClean="0">
                <a:solidFill>
                  <a:schemeClr val="accent2">
                    <a:lumMod val="50000"/>
                  </a:schemeClr>
                </a:solidFill>
                <a:latin typeface="Calibri"/>
                <a:cs typeface="Calibri"/>
              </a:rPr>
              <a:t>→ Schüler*innen werden unter-</a:t>
            </a:r>
            <a:br>
              <a:rPr lang="de-DE" b="1" i="1" dirty="0" smtClean="0">
                <a:solidFill>
                  <a:schemeClr val="accent2">
                    <a:lumMod val="50000"/>
                  </a:schemeClr>
                </a:solidFill>
                <a:latin typeface="Calibri"/>
                <a:cs typeface="Calibri"/>
              </a:rPr>
            </a:br>
            <a:r>
              <a:rPr lang="de-DE" b="1" i="1" dirty="0" smtClean="0">
                <a:solidFill>
                  <a:schemeClr val="accent2">
                    <a:lumMod val="50000"/>
                  </a:schemeClr>
                </a:solidFill>
                <a:latin typeface="Calibri"/>
                <a:cs typeface="Calibri"/>
              </a:rPr>
              <a:t>               schiedlich beschäftigt</a:t>
            </a:r>
            <a:endParaRPr lang="de-DE" dirty="0">
              <a:solidFill>
                <a:schemeClr val="accent2">
                  <a:lumMod val="50000"/>
                </a:schemeClr>
              </a:solidFill>
            </a:endParaRPr>
          </a:p>
        </p:txBody>
      </p:sp>
      <p:sp>
        <p:nvSpPr>
          <p:cNvPr id="45" name="Textfeld 44"/>
          <p:cNvSpPr txBox="1"/>
          <p:nvPr/>
        </p:nvSpPr>
        <p:spPr>
          <a:xfrm>
            <a:off x="4895857" y="1556792"/>
            <a:ext cx="3157240" cy="2062103"/>
          </a:xfrm>
          <a:prstGeom prst="rect">
            <a:avLst/>
          </a:prstGeom>
          <a:noFill/>
        </p:spPr>
        <p:txBody>
          <a:bodyPr wrap="square" rtlCol="0">
            <a:spAutoFit/>
          </a:bodyPr>
          <a:lstStyle/>
          <a:p>
            <a:pPr marL="285750" indent="-285750">
              <a:buFont typeface="Wingdings" panose="05000000000000000000" pitchFamily="2" charset="2"/>
              <a:buChar char="Ø"/>
            </a:pPr>
            <a:r>
              <a:rPr lang="de-DE" sz="2800" b="1" dirty="0" smtClean="0"/>
              <a:t>(</a:t>
            </a:r>
            <a:r>
              <a:rPr lang="de-DE" sz="2800" b="1" dirty="0" err="1" smtClean="0"/>
              <a:t>Chrono</a:t>
            </a:r>
            <a:r>
              <a:rPr lang="de-DE" sz="2800" b="1" dirty="0" smtClean="0"/>
              <a:t>)logisch aufbauend:</a:t>
            </a:r>
          </a:p>
          <a:p>
            <a:r>
              <a:rPr lang="de-DE" b="1" dirty="0" smtClean="0">
                <a:solidFill>
                  <a:schemeClr val="accent4">
                    <a:lumMod val="75000"/>
                  </a:schemeClr>
                </a:solidFill>
              </a:rPr>
              <a:t>„Aufgabe drei geht nicht vor zwei geht nicht vor eins“</a:t>
            </a:r>
            <a:br>
              <a:rPr lang="de-DE" b="1" dirty="0" smtClean="0">
                <a:solidFill>
                  <a:schemeClr val="accent4">
                    <a:lumMod val="75000"/>
                  </a:schemeClr>
                </a:solidFill>
              </a:rPr>
            </a:br>
            <a:r>
              <a:rPr lang="de-DE" b="1" i="1" dirty="0" smtClean="0">
                <a:solidFill>
                  <a:schemeClr val="accent2">
                    <a:lumMod val="50000"/>
                  </a:schemeClr>
                </a:solidFill>
                <a:cs typeface="Calibri"/>
              </a:rPr>
              <a:t>→ Nicht alle Schüler*innen kommen ans Ziel</a:t>
            </a:r>
            <a:endParaRPr lang="de-DE" dirty="0">
              <a:solidFill>
                <a:schemeClr val="accent2">
                  <a:lumMod val="50000"/>
                </a:schemeClr>
              </a:solidFill>
            </a:endParaRPr>
          </a:p>
        </p:txBody>
      </p:sp>
      <p:sp>
        <p:nvSpPr>
          <p:cNvPr id="46" name="Textfeld 45"/>
          <p:cNvSpPr txBox="1"/>
          <p:nvPr/>
        </p:nvSpPr>
        <p:spPr>
          <a:xfrm>
            <a:off x="4572000" y="3836074"/>
            <a:ext cx="4313379" cy="2185214"/>
          </a:xfrm>
          <a:prstGeom prst="rect">
            <a:avLst/>
          </a:prstGeom>
          <a:noFill/>
        </p:spPr>
        <p:txBody>
          <a:bodyPr wrap="square" rtlCol="0">
            <a:spAutoFit/>
          </a:bodyPr>
          <a:lstStyle/>
          <a:p>
            <a:pPr marL="285750" indent="-285750">
              <a:buFont typeface="Wingdings" panose="05000000000000000000" pitchFamily="2" charset="2"/>
              <a:buChar char="Ø"/>
            </a:pPr>
            <a:r>
              <a:rPr lang="de-DE" sz="2800" b="1" dirty="0" smtClean="0"/>
              <a:t>Niveaudifferenziert:</a:t>
            </a:r>
          </a:p>
          <a:p>
            <a:r>
              <a:rPr lang="de-DE" b="1" dirty="0" smtClean="0">
                <a:solidFill>
                  <a:schemeClr val="accent4">
                    <a:lumMod val="75000"/>
                  </a:schemeClr>
                </a:solidFill>
              </a:rPr>
              <a:t>„Unterschiedlich schwierig / komplex </a:t>
            </a:r>
            <a:br>
              <a:rPr lang="de-DE" b="1" dirty="0" smtClean="0">
                <a:solidFill>
                  <a:schemeClr val="accent4">
                    <a:lumMod val="75000"/>
                  </a:schemeClr>
                </a:solidFill>
              </a:rPr>
            </a:br>
            <a:r>
              <a:rPr lang="de-DE" b="1" dirty="0" smtClean="0">
                <a:solidFill>
                  <a:schemeClr val="accent4">
                    <a:lumMod val="75000"/>
                  </a:schemeClr>
                </a:solidFill>
              </a:rPr>
              <a:t>  / unterschiedliche Anforderungsbereiche“</a:t>
            </a:r>
            <a:br>
              <a:rPr lang="de-DE" b="1" dirty="0" smtClean="0">
                <a:solidFill>
                  <a:schemeClr val="accent4">
                    <a:lumMod val="75000"/>
                  </a:schemeClr>
                </a:solidFill>
              </a:rPr>
            </a:br>
            <a:r>
              <a:rPr lang="de-DE" dirty="0" smtClean="0"/>
              <a:t>(über Operatoren, z.B</a:t>
            </a:r>
            <a:r>
              <a:rPr lang="de-DE" dirty="0"/>
              <a:t>.: </a:t>
            </a:r>
            <a:r>
              <a:rPr lang="de-DE" dirty="0" smtClean="0"/>
              <a:t>stelle dar, begründe, prüfe, bewerte, …: Anforderungsbereiche)    </a:t>
            </a:r>
            <a:br>
              <a:rPr lang="de-DE" dirty="0" smtClean="0"/>
            </a:br>
            <a:r>
              <a:rPr lang="de-DE" dirty="0" smtClean="0"/>
              <a:t>     </a:t>
            </a:r>
            <a:r>
              <a:rPr lang="de-DE" b="1" i="1" dirty="0" smtClean="0">
                <a:solidFill>
                  <a:schemeClr val="accent2">
                    <a:lumMod val="50000"/>
                  </a:schemeClr>
                </a:solidFill>
                <a:cs typeface="Calibri"/>
              </a:rPr>
              <a:t>→ Nicht alle Ziele  gelten für alle </a:t>
            </a:r>
            <a:br>
              <a:rPr lang="de-DE" b="1" i="1" dirty="0" smtClean="0">
                <a:solidFill>
                  <a:schemeClr val="accent2">
                    <a:lumMod val="50000"/>
                  </a:schemeClr>
                </a:solidFill>
                <a:cs typeface="Calibri"/>
              </a:rPr>
            </a:br>
            <a:r>
              <a:rPr lang="de-DE" b="1" i="1" dirty="0" smtClean="0">
                <a:solidFill>
                  <a:schemeClr val="accent2">
                    <a:lumMod val="50000"/>
                  </a:schemeClr>
                </a:solidFill>
                <a:cs typeface="Calibri"/>
              </a:rPr>
              <a:t>                   Schüler*innen</a:t>
            </a:r>
            <a:endParaRPr lang="de-DE" dirty="0">
              <a:solidFill>
                <a:schemeClr val="accent2">
                  <a:lumMod val="50000"/>
                </a:schemeClr>
              </a:solidFill>
            </a:endParaRPr>
          </a:p>
        </p:txBody>
      </p:sp>
      <p:sp>
        <p:nvSpPr>
          <p:cNvPr id="47" name="Textfeld 46"/>
          <p:cNvSpPr txBox="1"/>
          <p:nvPr/>
        </p:nvSpPr>
        <p:spPr>
          <a:xfrm>
            <a:off x="179512" y="3791401"/>
            <a:ext cx="5040560" cy="2339102"/>
          </a:xfrm>
          <a:prstGeom prst="rect">
            <a:avLst/>
          </a:prstGeom>
          <a:noFill/>
        </p:spPr>
        <p:txBody>
          <a:bodyPr wrap="square" rtlCol="0">
            <a:spAutoFit/>
          </a:bodyPr>
          <a:lstStyle/>
          <a:p>
            <a:pPr marL="1435100" indent="-457200" defTabSz="1073150">
              <a:buFont typeface="Wingdings" panose="05000000000000000000" pitchFamily="2" charset="2"/>
              <a:buChar char="Ø"/>
            </a:pPr>
            <a:r>
              <a:rPr lang="de-DE" sz="2800" b="1" dirty="0" smtClean="0"/>
              <a:t>Gleicher</a:t>
            </a:r>
          </a:p>
          <a:p>
            <a:pPr marL="85725" defTabSz="1073150"/>
            <a:r>
              <a:rPr lang="de-DE" sz="2800" b="1" dirty="0" smtClean="0"/>
              <a:t>  Lernhorizont für alle:</a:t>
            </a:r>
          </a:p>
          <a:p>
            <a:r>
              <a:rPr lang="de-DE" b="1" dirty="0" smtClean="0">
                <a:solidFill>
                  <a:schemeClr val="accent4">
                    <a:lumMod val="75000"/>
                  </a:schemeClr>
                </a:solidFill>
              </a:rPr>
              <a:t>„Transparenter Lernhorizont; Unterstützungs-angebote / Lernzugänge nach Bedarf“ </a:t>
            </a:r>
            <a:br>
              <a:rPr lang="de-DE" b="1" dirty="0" smtClean="0">
                <a:solidFill>
                  <a:schemeClr val="accent4">
                    <a:lumMod val="75000"/>
                  </a:schemeClr>
                </a:solidFill>
              </a:rPr>
            </a:br>
            <a:r>
              <a:rPr lang="de-DE" b="1" dirty="0" smtClean="0">
                <a:solidFill>
                  <a:schemeClr val="accent4">
                    <a:lumMod val="75000"/>
                  </a:schemeClr>
                </a:solidFill>
              </a:rPr>
              <a:t> </a:t>
            </a:r>
            <a:r>
              <a:rPr lang="de-DE" dirty="0" smtClean="0"/>
              <a:t>(Z.B.: Leichtere / kürzere Textvarianten; </a:t>
            </a:r>
            <a:br>
              <a:rPr lang="de-DE" dirty="0" smtClean="0"/>
            </a:br>
            <a:r>
              <a:rPr lang="de-DE" dirty="0" smtClean="0"/>
              <a:t>    Kreativformen; </a:t>
            </a:r>
            <a:r>
              <a:rPr lang="de-DE" b="1" i="1" dirty="0" smtClean="0">
                <a:solidFill>
                  <a:schemeClr val="accent2">
                    <a:lumMod val="50000"/>
                  </a:schemeClr>
                </a:solidFill>
                <a:latin typeface="Calibri"/>
                <a:cs typeface="Calibri"/>
              </a:rPr>
              <a:t>→ Alle Schüler*innen  </a:t>
            </a:r>
            <a:br>
              <a:rPr lang="de-DE" b="1" i="1" dirty="0" smtClean="0">
                <a:solidFill>
                  <a:schemeClr val="accent2">
                    <a:lumMod val="50000"/>
                  </a:schemeClr>
                </a:solidFill>
                <a:latin typeface="Calibri"/>
                <a:cs typeface="Calibri"/>
              </a:rPr>
            </a:br>
            <a:r>
              <a:rPr lang="de-DE" b="1" i="1" dirty="0" smtClean="0">
                <a:solidFill>
                  <a:schemeClr val="accent2">
                    <a:lumMod val="50000"/>
                  </a:schemeClr>
                </a:solidFill>
                <a:latin typeface="Calibri"/>
                <a:cs typeface="Calibri"/>
              </a:rPr>
              <a:t>              kommen ans Ziel</a:t>
            </a:r>
            <a:endParaRPr lang="de-DE" dirty="0">
              <a:solidFill>
                <a:schemeClr val="accent2">
                  <a:lumMod val="50000"/>
                </a:schemeClr>
              </a:solidFill>
            </a:endParaRPr>
          </a:p>
        </p:txBody>
      </p:sp>
      <p:sp>
        <p:nvSpPr>
          <p:cNvPr id="19" name="Freihandform 18"/>
          <p:cNvSpPr/>
          <p:nvPr/>
        </p:nvSpPr>
        <p:spPr>
          <a:xfrm>
            <a:off x="3721395" y="5071730"/>
            <a:ext cx="709400" cy="1584251"/>
          </a:xfrm>
          <a:custGeom>
            <a:avLst/>
            <a:gdLst>
              <a:gd name="connsiteX0" fmla="*/ 691117 w 709400"/>
              <a:gd name="connsiteY0" fmla="*/ 0 h 1584251"/>
              <a:gd name="connsiteX1" fmla="*/ 669852 w 709400"/>
              <a:gd name="connsiteY1" fmla="*/ 563526 h 1584251"/>
              <a:gd name="connsiteX2" fmla="*/ 340242 w 709400"/>
              <a:gd name="connsiteY2" fmla="*/ 1169582 h 1584251"/>
              <a:gd name="connsiteX3" fmla="*/ 0 w 709400"/>
              <a:gd name="connsiteY3" fmla="*/ 1584251 h 1584251"/>
            </a:gdLst>
            <a:ahLst/>
            <a:cxnLst>
              <a:cxn ang="0">
                <a:pos x="connsiteX0" y="connsiteY0"/>
              </a:cxn>
              <a:cxn ang="0">
                <a:pos x="connsiteX1" y="connsiteY1"/>
              </a:cxn>
              <a:cxn ang="0">
                <a:pos x="connsiteX2" y="connsiteY2"/>
              </a:cxn>
              <a:cxn ang="0">
                <a:pos x="connsiteX3" y="connsiteY3"/>
              </a:cxn>
            </a:cxnLst>
            <a:rect l="l" t="t" r="r" b="b"/>
            <a:pathLst>
              <a:path w="709400" h="1584251">
                <a:moveTo>
                  <a:pt x="691117" y="0"/>
                </a:moveTo>
                <a:cubicBezTo>
                  <a:pt x="709724" y="184298"/>
                  <a:pt x="728331" y="368596"/>
                  <a:pt x="669852" y="563526"/>
                </a:cubicBezTo>
                <a:cubicBezTo>
                  <a:pt x="611373" y="758456"/>
                  <a:pt x="451884" y="999461"/>
                  <a:pt x="340242" y="1169582"/>
                </a:cubicBezTo>
                <a:cubicBezTo>
                  <a:pt x="228600" y="1339703"/>
                  <a:pt x="114300" y="1461977"/>
                  <a:pt x="0" y="1584251"/>
                </a:cubicBezTo>
              </a:path>
            </a:pathLst>
          </a:custGeom>
          <a:noFill/>
          <a:ln w="95250">
            <a:gradFill>
              <a:gsLst>
                <a:gs pos="0">
                  <a:srgbClr val="92D050"/>
                </a:gs>
                <a:gs pos="50000">
                  <a:schemeClr val="accent1">
                    <a:tint val="44500"/>
                    <a:satMod val="160000"/>
                  </a:schemeClr>
                </a:gs>
                <a:gs pos="100000">
                  <a:srgbClr val="00B05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Tree>
    <p:extLst>
      <p:ext uri="{BB962C8B-B14F-4D97-AF65-F5344CB8AC3E}">
        <p14:creationId xmlns:p14="http://schemas.microsoft.com/office/powerpoint/2010/main" val="88435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2000"/>
                                        <p:tgtEl>
                                          <p:spTgt spid="42"/>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heel(1)">
                                      <p:cBhvr>
                                        <p:cTn id="31" dur="2000"/>
                                        <p:tgtEl>
                                          <p:spTgt spid="43"/>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22" presetClass="entr" presetSubtype="4" fill="hold" grpId="0" nodeType="withEffect">
                                  <p:stCondLst>
                                    <p:cond delay="200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animBg="1"/>
      <p:bldP spid="44" grpId="0" animBg="1"/>
      <p:bldP spid="15" grpId="0"/>
      <p:bldP spid="45" grpId="0"/>
      <p:bldP spid="46" grpId="0"/>
      <p:bldP spid="47" grpId="0"/>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graphicFrame>
        <p:nvGraphicFramePr>
          <p:cNvPr id="15" name="Group 68"/>
          <p:cNvGraphicFramePr>
            <a:graphicFrameLocks/>
          </p:cNvGraphicFramePr>
          <p:nvPr>
            <p:extLst>
              <p:ext uri="{D42A27DB-BD31-4B8C-83A1-F6EECF244321}">
                <p14:modId xmlns:p14="http://schemas.microsoft.com/office/powerpoint/2010/main" val="1886209665"/>
              </p:ext>
            </p:extLst>
          </p:nvPr>
        </p:nvGraphicFramePr>
        <p:xfrm>
          <a:off x="395288" y="880018"/>
          <a:ext cx="8497093" cy="4778061"/>
        </p:xfrm>
        <a:graphic>
          <a:graphicData uri="http://schemas.openxmlformats.org/drawingml/2006/table">
            <a:tbl>
              <a:tblPr/>
              <a:tblGrid>
                <a:gridCol w="6746989">
                  <a:extLst>
                    <a:ext uri="{9D8B030D-6E8A-4147-A177-3AD203B41FA5}">
                      <a16:colId xmlns="" xmlns:a16="http://schemas.microsoft.com/office/drawing/2014/main" val="20000"/>
                    </a:ext>
                  </a:extLst>
                </a:gridCol>
                <a:gridCol w="583980">
                  <a:extLst>
                    <a:ext uri="{9D8B030D-6E8A-4147-A177-3AD203B41FA5}">
                      <a16:colId xmlns="" xmlns:a16="http://schemas.microsoft.com/office/drawing/2014/main" val="20001"/>
                    </a:ext>
                  </a:extLst>
                </a:gridCol>
                <a:gridCol w="582144">
                  <a:extLst>
                    <a:ext uri="{9D8B030D-6E8A-4147-A177-3AD203B41FA5}">
                      <a16:colId xmlns="" xmlns:a16="http://schemas.microsoft.com/office/drawing/2014/main" val="20002"/>
                    </a:ext>
                  </a:extLst>
                </a:gridCol>
                <a:gridCol w="583980">
                  <a:extLst>
                    <a:ext uri="{9D8B030D-6E8A-4147-A177-3AD203B41FA5}">
                      <a16:colId xmlns="" xmlns:a16="http://schemas.microsoft.com/office/drawing/2014/main" val="20003"/>
                    </a:ext>
                  </a:extLst>
                </a:gridCol>
              </a:tblGrid>
              <a:tr h="1252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smtClean="0">
                          <a:ln>
                            <a:noFill/>
                          </a:ln>
                          <a:solidFill>
                            <a:schemeClr val="tx1"/>
                          </a:solidFill>
                          <a:effectLst/>
                          <a:latin typeface="Arial" charset="0"/>
                        </a:rPr>
                        <a:t>Ich kann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smtClean="0">
                          <a:ln>
                            <a:noFill/>
                          </a:ln>
                          <a:solidFill>
                            <a:schemeClr val="tx1"/>
                          </a:solidFill>
                          <a:effectLst/>
                          <a:latin typeface="Arial" charset="0"/>
                        </a:rPr>
                        <a:t>... mit eigenen Worten formulieren und mich darüber verständigen, was im pädagogischen Sinn unter ‚Kompetenzen‘, ‚Standards‘, ‚Perspektivwechsel‘ zu verstehen ist;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E33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0"/>
                  </a:ext>
                </a:extLst>
              </a:tr>
              <a:tr h="701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smtClean="0">
                          <a:ln>
                            <a:noFill/>
                          </a:ln>
                          <a:solidFill>
                            <a:schemeClr val="tx1"/>
                          </a:solidFill>
                          <a:effectLst/>
                          <a:latin typeface="Arial" charset="0"/>
                        </a:rPr>
                        <a:t>... Merkmale kompetenzorientierten Unterrichts benennen und beobachten;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66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800" b="0" i="1" u="none" strike="noStrike" cap="none" normalizeH="0" baseline="0" dirty="0" smtClean="0">
                          <a:ln>
                            <a:noFill/>
                          </a:ln>
                          <a:solidFill>
                            <a:schemeClr val="tx1"/>
                          </a:solidFill>
                          <a:effectLst/>
                          <a:latin typeface="Arial" charset="0"/>
                        </a:rPr>
                        <a:t>... Stufen des Kompetenzerwerbs beschreiben und didaktische Folgerungen ableiten bis hin zu Bewertung von Kompetenzen;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03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smtClean="0">
                          <a:ln>
                            <a:noFill/>
                          </a:ln>
                          <a:solidFill>
                            <a:schemeClr val="tx1"/>
                          </a:solidFill>
                          <a:effectLst/>
                          <a:latin typeface="Arial" charset="0"/>
                        </a:rPr>
                        <a:t>… kompetenzorientierte Aufgaben formulieren und einüben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0115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800" b="0" i="1" u="none" strike="noStrike" cap="none" normalizeH="0" baseline="0" dirty="0" smtClean="0">
                          <a:ln>
                            <a:noFill/>
                          </a:ln>
                          <a:solidFill>
                            <a:schemeClr val="tx1"/>
                          </a:solidFill>
                          <a:effectLst/>
                          <a:latin typeface="Arial" charset="0"/>
                        </a:rPr>
                        <a:t>... Lehrkräfte beraten und begleiten sowie im Sinne der Kompetenzorientierung fortbilden;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01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smtClean="0">
                          <a:ln>
                            <a:noFill/>
                          </a:ln>
                          <a:solidFill>
                            <a:schemeClr val="tx1"/>
                          </a:solidFill>
                          <a:effectLst/>
                          <a:latin typeface="Arial" charset="0"/>
                        </a:rPr>
                        <a:t>… Veranstaltungen konzipieren, durch die junge Lehrkräfte in die Lage versetzt werden, kompetenzorientierten Unterricht zu entwerfen.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16" name="Group 77"/>
          <p:cNvGraphicFramePr>
            <a:graphicFrameLocks noGrp="1"/>
          </p:cNvGraphicFramePr>
          <p:nvPr>
            <p:extLst>
              <p:ext uri="{D42A27DB-BD31-4B8C-83A1-F6EECF244321}">
                <p14:modId xmlns:p14="http://schemas.microsoft.com/office/powerpoint/2010/main" val="663533362"/>
              </p:ext>
            </p:extLst>
          </p:nvPr>
        </p:nvGraphicFramePr>
        <p:xfrm>
          <a:off x="395288" y="5733257"/>
          <a:ext cx="8497192" cy="648494"/>
        </p:xfrm>
        <a:graphic>
          <a:graphicData uri="http://schemas.openxmlformats.org/drawingml/2006/table">
            <a:tbl>
              <a:tblPr/>
              <a:tblGrid>
                <a:gridCol w="8497192">
                  <a:extLst>
                    <a:ext uri="{9D8B030D-6E8A-4147-A177-3AD203B41FA5}">
                      <a16:colId xmlns="" xmlns:a16="http://schemas.microsoft.com/office/drawing/2014/main" val="20000"/>
                    </a:ext>
                  </a:extLst>
                </a:gridCol>
              </a:tblGrid>
              <a:tr h="648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Was ich eigentlich / stattdessen / im Detail ... gerne genauer wissen / besser können würde: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08618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620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5940152" y="1484784"/>
            <a:ext cx="2952328" cy="461665"/>
          </a:xfrm>
          <a:prstGeom prst="rect">
            <a:avLst/>
          </a:prstGeom>
          <a:noFill/>
        </p:spPr>
        <p:txBody>
          <a:bodyPr wrap="square" rtlCol="0">
            <a:spAutoFit/>
          </a:bodyPr>
          <a:lstStyle/>
          <a:p>
            <a:r>
              <a:rPr lang="de-DE" sz="2400" i="1" dirty="0" smtClean="0"/>
              <a:t>… sehen Sie nun klar?</a:t>
            </a:r>
            <a:endParaRPr lang="de-DE" sz="2400" i="1" dirty="0"/>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77971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1116013" y="2781300"/>
            <a:ext cx="1296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49160" name="Text Box 10"/>
          <p:cNvSpPr txBox="1">
            <a:spLocks noChangeArrowheads="1"/>
          </p:cNvSpPr>
          <p:nvPr/>
        </p:nvSpPr>
        <p:spPr bwMode="auto">
          <a:xfrm>
            <a:off x="755650" y="1412875"/>
            <a:ext cx="7345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49162" name="Text Box 13"/>
          <p:cNvSpPr txBox="1">
            <a:spLocks noChangeArrowheads="1"/>
          </p:cNvSpPr>
          <p:nvPr/>
        </p:nvSpPr>
        <p:spPr bwMode="auto">
          <a:xfrm>
            <a:off x="5791103" y="2276871"/>
            <a:ext cx="30968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800" b="1" i="1" dirty="0"/>
              <a:t>Vielen </a:t>
            </a:r>
            <a:r>
              <a:rPr lang="de-DE" sz="2800" b="1" i="1" dirty="0" smtClean="0"/>
              <a:t>Dank für Ihre Aufmerksamkeit!</a:t>
            </a:r>
            <a:endParaRPr lang="de-DE" sz="2800" b="1" i="1"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7"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12973">
            <a:off x="541394" y="1665215"/>
            <a:ext cx="2828135" cy="399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50" name="Picture 10" descr="http://bilder.buecher.de/produkte/34/34875/34875011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13" y="1724830"/>
            <a:ext cx="2963287" cy="43365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14432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11560" y="1124744"/>
            <a:ext cx="7992888" cy="4678204"/>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Kompetenzen</a:t>
            </a:r>
          </a:p>
          <a:p>
            <a:pPr marL="571500" indent="-571500">
              <a:buFont typeface="Arial" pitchFamily="34" charset="0"/>
              <a:buChar char="•"/>
            </a:pPr>
            <a:r>
              <a:rPr lang="de-DE" sz="2800" dirty="0" smtClean="0">
                <a:latin typeface="Arial" panose="020B0604020202020204" pitchFamily="34" charset="0"/>
                <a:cs typeface="Arial" panose="020B0604020202020204" pitchFamily="34" charset="0"/>
              </a:rPr>
              <a:t>„sind die bei Individuen verfügbaren … </a:t>
            </a:r>
            <a:r>
              <a:rPr lang="de-DE" sz="2800" b="1" dirty="0" smtClean="0">
                <a:latin typeface="Arial" panose="020B0604020202020204" pitchFamily="34" charset="0"/>
                <a:cs typeface="Arial" panose="020B0604020202020204" pitchFamily="34" charset="0"/>
              </a:rPr>
              <a:t>kognitiven Fähigkeiten und Fertigkeiten</a:t>
            </a:r>
            <a:r>
              <a:rPr lang="de-DE" sz="2800" dirty="0" smtClean="0">
                <a:latin typeface="Arial" panose="020B0604020202020204" pitchFamily="34" charset="0"/>
                <a:cs typeface="Arial" panose="020B0604020202020204" pitchFamily="34" charset="0"/>
              </a:rPr>
              <a:t>, um bestimmte Probleme zu lösen, sowie die damit verbundenen </a:t>
            </a:r>
            <a:r>
              <a:rPr lang="de-DE" sz="2800" b="1" dirty="0" smtClean="0">
                <a:latin typeface="Arial" panose="020B0604020202020204" pitchFamily="34" charset="0"/>
                <a:cs typeface="Arial" panose="020B0604020202020204" pitchFamily="34" charset="0"/>
              </a:rPr>
              <a:t>motivationalen</a:t>
            </a:r>
            <a:r>
              <a:rPr lang="de-DE" sz="2800" dirty="0" smtClean="0">
                <a:latin typeface="Arial" panose="020B0604020202020204" pitchFamily="34" charset="0"/>
                <a:cs typeface="Arial" panose="020B0604020202020204" pitchFamily="34" charset="0"/>
              </a:rPr>
              <a:t>, </a:t>
            </a:r>
            <a:r>
              <a:rPr lang="de-DE" sz="2800" b="1" dirty="0" smtClean="0">
                <a:latin typeface="Arial" panose="020B0604020202020204" pitchFamily="34" charset="0"/>
                <a:cs typeface="Arial" panose="020B0604020202020204" pitchFamily="34" charset="0"/>
              </a:rPr>
              <a:t>volitionalen</a:t>
            </a:r>
            <a:r>
              <a:rPr lang="de-DE" sz="2800" dirty="0" smtClean="0">
                <a:latin typeface="Arial" panose="020B0604020202020204" pitchFamily="34" charset="0"/>
                <a:cs typeface="Arial" panose="020B0604020202020204" pitchFamily="34" charset="0"/>
              </a:rPr>
              <a:t> und </a:t>
            </a:r>
            <a:r>
              <a:rPr lang="de-DE" sz="2800" b="1" dirty="0" smtClean="0">
                <a:latin typeface="Arial" panose="020B0604020202020204" pitchFamily="34" charset="0"/>
                <a:cs typeface="Arial" panose="020B0604020202020204" pitchFamily="34" charset="0"/>
              </a:rPr>
              <a:t>sozialen</a:t>
            </a:r>
            <a:r>
              <a:rPr lang="de-DE" sz="2800" dirty="0" smtClean="0">
                <a:latin typeface="Arial" panose="020B0604020202020204" pitchFamily="34" charset="0"/>
                <a:cs typeface="Arial" panose="020B0604020202020204" pitchFamily="34" charset="0"/>
              </a:rPr>
              <a:t> </a:t>
            </a:r>
            <a:r>
              <a:rPr lang="de-DE" sz="2800" b="1" dirty="0" smtClean="0">
                <a:latin typeface="Arial" panose="020B0604020202020204" pitchFamily="34" charset="0"/>
                <a:cs typeface="Arial" panose="020B0604020202020204" pitchFamily="34" charset="0"/>
              </a:rPr>
              <a:t>Bereitschaften</a:t>
            </a:r>
            <a:r>
              <a:rPr lang="de-DE" sz="2800" dirty="0" smtClean="0">
                <a:latin typeface="Arial" panose="020B0604020202020204" pitchFamily="34" charset="0"/>
                <a:cs typeface="Arial" panose="020B0604020202020204" pitchFamily="34" charset="0"/>
              </a:rPr>
              <a:t> …, die Problemlösungen in variablen Situationen erfolgreich und verantwortungsvoll nutzen zu können“ </a:t>
            </a:r>
            <a:br>
              <a:rPr lang="de-DE" sz="2800" dirty="0" smtClean="0">
                <a:latin typeface="Arial" panose="020B0604020202020204" pitchFamily="34" charset="0"/>
                <a:cs typeface="Arial" panose="020B0604020202020204" pitchFamily="34" charset="0"/>
              </a:rPr>
            </a:br>
            <a:r>
              <a:rPr lang="de-DE" sz="2800" i="1" dirty="0" smtClean="0">
                <a:latin typeface="Arial" panose="020B0604020202020204" pitchFamily="34" charset="0"/>
                <a:cs typeface="Arial" panose="020B0604020202020204" pitchFamily="34" charset="0"/>
              </a:rPr>
              <a:t>(F. E. Weinert, 2003)</a:t>
            </a:r>
          </a:p>
          <a:p>
            <a:endParaRPr lang="de-DE" dirty="0"/>
          </a:p>
        </p:txBody>
      </p:sp>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Rechteckige Legende 11"/>
          <p:cNvSpPr/>
          <p:nvPr/>
        </p:nvSpPr>
        <p:spPr>
          <a:xfrm>
            <a:off x="3458145" y="743780"/>
            <a:ext cx="3346623" cy="761928"/>
          </a:xfrm>
          <a:prstGeom prst="wedgeRectCallout">
            <a:avLst>
              <a:gd name="adj1" fmla="val -46869"/>
              <a:gd name="adj2" fmla="val 112505"/>
            </a:avLst>
          </a:prstGeom>
          <a:solidFill>
            <a:srgbClr val="92D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auf die Vermehrung und Vermittlung von </a:t>
            </a:r>
            <a:r>
              <a:rPr lang="de-DE" sz="2000" b="1" i="1" dirty="0" smtClean="0">
                <a:solidFill>
                  <a:schemeClr val="tx1"/>
                </a:solidFill>
              </a:rPr>
              <a:t>Kenntnissen</a:t>
            </a:r>
            <a:r>
              <a:rPr lang="de-DE" dirty="0" smtClean="0">
                <a:solidFill>
                  <a:schemeClr val="tx1"/>
                </a:solidFill>
              </a:rPr>
              <a:t>, </a:t>
            </a:r>
            <a:endParaRPr lang="de-DE" dirty="0">
              <a:solidFill>
                <a:schemeClr val="tx1"/>
              </a:solidFill>
            </a:endParaRPr>
          </a:p>
        </p:txBody>
      </p:sp>
      <p:sp>
        <p:nvSpPr>
          <p:cNvPr id="13" name="Rechteckige Legende 12"/>
          <p:cNvSpPr/>
          <p:nvPr/>
        </p:nvSpPr>
        <p:spPr>
          <a:xfrm>
            <a:off x="5562539" y="2498517"/>
            <a:ext cx="3346622" cy="977952"/>
          </a:xfrm>
          <a:prstGeom prst="wedgeRectCallout">
            <a:avLst>
              <a:gd name="adj1" fmla="val -77710"/>
              <a:gd name="adj2" fmla="val -48373"/>
            </a:avLst>
          </a:prstGeom>
          <a:solidFill>
            <a:schemeClr val="tx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von </a:t>
            </a:r>
            <a:r>
              <a:rPr lang="de-DE" sz="2000" b="1" dirty="0" smtClean="0">
                <a:solidFill>
                  <a:schemeClr val="tx1"/>
                </a:solidFill>
              </a:rPr>
              <a:t>Handlungs-</a:t>
            </a:r>
            <a:r>
              <a:rPr lang="de-DE" sz="2000" dirty="0" smtClean="0">
                <a:solidFill>
                  <a:schemeClr val="tx1"/>
                </a:solidFill>
              </a:rPr>
              <a:t> und </a:t>
            </a:r>
            <a:r>
              <a:rPr lang="de-DE" sz="2000" dirty="0" err="1" smtClean="0">
                <a:solidFill>
                  <a:schemeClr val="tx1"/>
                </a:solidFill>
              </a:rPr>
              <a:t>Anwen-dungswissen</a:t>
            </a:r>
            <a:r>
              <a:rPr lang="de-DE" sz="2000" dirty="0" smtClean="0">
                <a:solidFill>
                  <a:schemeClr val="tx1"/>
                </a:solidFill>
              </a:rPr>
              <a:t>, (</a:t>
            </a:r>
            <a:r>
              <a:rPr lang="de-DE" sz="2000" b="1" i="1" dirty="0" smtClean="0">
                <a:solidFill>
                  <a:schemeClr val="tx1"/>
                </a:solidFill>
              </a:rPr>
              <a:t>Fertigkeiten </a:t>
            </a:r>
            <a:br>
              <a:rPr lang="de-DE" sz="2000" b="1" i="1" dirty="0" smtClean="0">
                <a:solidFill>
                  <a:schemeClr val="tx1"/>
                </a:solidFill>
              </a:rPr>
            </a:br>
            <a:r>
              <a:rPr lang="de-DE" sz="2000" b="1" i="1" dirty="0" smtClean="0">
                <a:solidFill>
                  <a:schemeClr val="tx1"/>
                </a:solidFill>
              </a:rPr>
              <a:t>und Fähigkeiten) ...</a:t>
            </a:r>
            <a:r>
              <a:rPr lang="de-DE" dirty="0" smtClean="0">
                <a:solidFill>
                  <a:schemeClr val="tx1"/>
                </a:solidFill>
              </a:rPr>
              <a:t> </a:t>
            </a:r>
            <a:endParaRPr lang="de-DE" dirty="0">
              <a:solidFill>
                <a:schemeClr val="tx1"/>
              </a:solidFill>
            </a:endParaRPr>
          </a:p>
        </p:txBody>
      </p:sp>
      <p:sp>
        <p:nvSpPr>
          <p:cNvPr id="14" name="Rechteckige Legende 13"/>
          <p:cNvSpPr/>
          <p:nvPr/>
        </p:nvSpPr>
        <p:spPr>
          <a:xfrm>
            <a:off x="5562539" y="4077072"/>
            <a:ext cx="3346622" cy="792088"/>
          </a:xfrm>
          <a:prstGeom prst="wedgeRectCallout">
            <a:avLst>
              <a:gd name="adj1" fmla="val -80272"/>
              <a:gd name="adj2" fmla="val -97355"/>
            </a:avLst>
          </a:prstGeom>
          <a:solidFill>
            <a:schemeClr val="accent6">
              <a:lumMod val="60000"/>
              <a:lumOff val="4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 sowie der Prägung von </a:t>
            </a:r>
            <a:r>
              <a:rPr lang="de-DE" sz="2000" b="1" dirty="0" smtClean="0">
                <a:solidFill>
                  <a:schemeClr val="tx1"/>
                </a:solidFill>
              </a:rPr>
              <a:t>Einstellungen und Haltungen.</a:t>
            </a:r>
            <a:r>
              <a:rPr lang="de-DE" b="1" dirty="0" smtClean="0">
                <a:solidFill>
                  <a:schemeClr val="tx1"/>
                </a:solidFill>
              </a:rPr>
              <a:t> </a:t>
            </a:r>
            <a:endParaRPr lang="de-DE" b="1" dirty="0">
              <a:solidFill>
                <a:schemeClr val="tx1"/>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2023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pic>
        <p:nvPicPr>
          <p:cNvPr id="747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17" t="18559" r="27932" b="4478"/>
          <a:stretch/>
        </p:blipFill>
        <p:spPr bwMode="auto">
          <a:xfrm>
            <a:off x="599343" y="908720"/>
            <a:ext cx="7249281" cy="5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4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87995" y="1124744"/>
            <a:ext cx="8281615" cy="2800767"/>
          </a:xfrm>
          <a:prstGeom prst="rect">
            <a:avLst/>
          </a:prstGeom>
          <a:noFill/>
        </p:spPr>
        <p:txBody>
          <a:bodyPr wrap="square" rtlCol="0">
            <a:spAutoFit/>
          </a:bodyPr>
          <a:lstStyle/>
          <a:p>
            <a:r>
              <a:rPr lang="de-DE" sz="2800" dirty="0">
                <a:latin typeface="Century Gothic" panose="020B0502020202020204" pitchFamily="34" charset="0"/>
              </a:rPr>
              <a:t>Kompetenzen</a:t>
            </a:r>
          </a:p>
          <a:p>
            <a:pPr marL="571500" indent="-571500">
              <a:buFont typeface="Arial" pitchFamily="34" charset="0"/>
              <a:buChar char="•"/>
            </a:pPr>
            <a:r>
              <a:rPr lang="de-DE" sz="2400" dirty="0">
                <a:latin typeface="Century Gothic" panose="020B0502020202020204" pitchFamily="34" charset="0"/>
              </a:rPr>
              <a:t>„setzen sich zusammen aus </a:t>
            </a:r>
            <a:r>
              <a:rPr lang="de-DE" sz="2400" b="1" dirty="0">
                <a:latin typeface="Century Gothic" panose="020B0502020202020204" pitchFamily="34" charset="0"/>
              </a:rPr>
              <a:t>Kenntnissen</a:t>
            </a:r>
            <a:r>
              <a:rPr lang="de-DE" sz="2400" dirty="0">
                <a:latin typeface="Century Gothic" panose="020B0502020202020204" pitchFamily="34" charset="0"/>
              </a:rPr>
              <a:t>, </a:t>
            </a:r>
            <a:r>
              <a:rPr lang="de-DE" sz="2400" b="1" dirty="0">
                <a:latin typeface="Century Gothic" panose="020B0502020202020204" pitchFamily="34" charset="0"/>
              </a:rPr>
              <a:t>Fertigkeiten</a:t>
            </a:r>
            <a:r>
              <a:rPr lang="de-DE" sz="2400" dirty="0">
                <a:latin typeface="Century Gothic" panose="020B0502020202020204" pitchFamily="34" charset="0"/>
              </a:rPr>
              <a:t> und </a:t>
            </a:r>
            <a:r>
              <a:rPr lang="de-DE" sz="2400" b="1" dirty="0">
                <a:latin typeface="Century Gothic" panose="020B0502020202020204" pitchFamily="34" charset="0"/>
              </a:rPr>
              <a:t>Einstellungen</a:t>
            </a:r>
            <a:r>
              <a:rPr lang="de-DE" sz="2400" dirty="0">
                <a:latin typeface="Century Gothic" panose="020B0502020202020204" pitchFamily="34" charset="0"/>
              </a:rPr>
              <a:t>; Kompetenzen beschreiben und benennen, was ein Mensch kann, indem er </a:t>
            </a:r>
            <a:r>
              <a:rPr lang="de-DE" sz="2400" b="1" dirty="0">
                <a:latin typeface="Century Gothic" panose="020B0502020202020204" pitchFamily="34" charset="0"/>
              </a:rPr>
              <a:t>sachkundig, handlungs- und reflexionsfähig</a:t>
            </a:r>
            <a:r>
              <a:rPr lang="de-DE" sz="2400" dirty="0">
                <a:latin typeface="Century Gothic" panose="020B0502020202020204" pitchFamily="34" charset="0"/>
              </a:rPr>
              <a:t> ist“ </a:t>
            </a:r>
            <a:endParaRPr lang="de-DE" sz="2400" dirty="0" smtClean="0">
              <a:latin typeface="Century Gothic" panose="020B0502020202020204" pitchFamily="34" charset="0"/>
            </a:endParaRPr>
          </a:p>
          <a:p>
            <a:pPr algn="r"/>
            <a:r>
              <a:rPr lang="de-DE" sz="2800" i="1" dirty="0" smtClean="0">
                <a:latin typeface="Century Gothic" panose="020B0502020202020204" pitchFamily="34" charset="0"/>
              </a:rPr>
              <a:t>(Dillingen, 22. Januar 2019)</a:t>
            </a:r>
            <a:endParaRPr lang="de-DE" sz="2800" i="1" dirty="0">
              <a:latin typeface="Century Gothic" panose="020B0502020202020204" pitchFamily="34" charset="0"/>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3" name="Textfeld 12"/>
          <p:cNvSpPr txBox="1"/>
          <p:nvPr/>
        </p:nvSpPr>
        <p:spPr>
          <a:xfrm>
            <a:off x="1907705" y="3990543"/>
            <a:ext cx="6984776" cy="1569660"/>
          </a:xfrm>
          <a:prstGeom prst="rect">
            <a:avLst/>
          </a:prstGeom>
          <a:solidFill>
            <a:schemeClr val="accent5">
              <a:lumMod val="60000"/>
              <a:lumOff val="40000"/>
            </a:schemeClr>
          </a:solidFill>
        </p:spPr>
        <p:txBody>
          <a:bodyPr wrap="square" rtlCol="0">
            <a:spAutoFit/>
          </a:bodyPr>
          <a:lstStyle/>
          <a:p>
            <a:r>
              <a:rPr lang="de-DE" sz="2400" b="1" dirty="0" smtClean="0"/>
              <a:t>Was muss im Unterricht infolgedessen inszeniert</a:t>
            </a:r>
            <a:r>
              <a:rPr lang="de-DE" sz="2400" b="1" dirty="0"/>
              <a:t>,</a:t>
            </a:r>
            <a:endParaRPr lang="de-DE" sz="2400" b="1" dirty="0" smtClean="0"/>
          </a:p>
          <a:p>
            <a:r>
              <a:rPr lang="de-DE" sz="2400" b="1" dirty="0" smtClean="0"/>
              <a:t>angeboten, geübt, gelehrt, gelernt ... werden, damit die Schüler*innen (im beschrieben Sinne) „kompetent“ werden …  </a:t>
            </a:r>
            <a:r>
              <a:rPr lang="de-DE" sz="2400" b="1" dirty="0" smtClean="0">
                <a:latin typeface="Calibri"/>
                <a:cs typeface="Calibri"/>
              </a:rPr>
              <a:t>−</a:t>
            </a:r>
            <a:r>
              <a:rPr lang="de-DE" sz="2400" b="1" dirty="0" smtClean="0"/>
              <a:t> </a:t>
            </a:r>
            <a:endParaRPr lang="de-DE" sz="2400" b="1" dirty="0"/>
          </a:p>
        </p:txBody>
      </p:sp>
      <p:sp>
        <p:nvSpPr>
          <p:cNvPr id="14" name="Abgerundetes Rechteck 13"/>
          <p:cNvSpPr/>
          <p:nvPr/>
        </p:nvSpPr>
        <p:spPr>
          <a:xfrm rot="20942131">
            <a:off x="238190" y="5056810"/>
            <a:ext cx="1872208" cy="89284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t>Die „neue didaktische Frage“</a:t>
            </a:r>
            <a:endParaRPr lang="de-DE" sz="2000" b="1" dirty="0"/>
          </a:p>
        </p:txBody>
      </p:sp>
      <p:pic>
        <p:nvPicPr>
          <p:cNvPr id="12" name="Picture 13" descr="Bildergebnis für Zeigehand">
            <a:hlinkClick r:id="rId3"/>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9886" r="397" b="38826"/>
          <a:stretch/>
        </p:blipFill>
        <p:spPr bwMode="auto">
          <a:xfrm>
            <a:off x="165754" y="4149080"/>
            <a:ext cx="1715707" cy="6502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1907680" y="5888716"/>
            <a:ext cx="6984776" cy="461665"/>
          </a:xfrm>
          <a:prstGeom prst="rect">
            <a:avLst/>
          </a:prstGeom>
          <a:solidFill>
            <a:srgbClr val="C00000"/>
          </a:solidFill>
        </p:spPr>
        <p:txBody>
          <a:bodyPr wrap="square" rtlCol="0">
            <a:spAutoFit/>
          </a:bodyPr>
          <a:lstStyle/>
          <a:p>
            <a:r>
              <a:rPr lang="de-DE" sz="2400" b="1" dirty="0" smtClean="0"/>
              <a:t>… und was kann / muss am Ende bewertet werden?</a:t>
            </a:r>
            <a:endParaRPr lang="de-DE" sz="2400" b="1" dirty="0"/>
          </a:p>
        </p:txBody>
      </p:sp>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4680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250" fill="hold"/>
                                        <p:tgtEl>
                                          <p:spTgt spid="12"/>
                                        </p:tgtEl>
                                        <p:attrNameLst>
                                          <p:attrName>ppt_x</p:attrName>
                                        </p:attrNameLst>
                                      </p:cBhvr>
                                      <p:tavLst>
                                        <p:tav tm="0">
                                          <p:val>
                                            <p:strVal val="0-#ppt_w/2"/>
                                          </p:val>
                                        </p:tav>
                                        <p:tav tm="100000">
                                          <p:val>
                                            <p:strVal val="#ppt_x"/>
                                          </p:val>
                                        </p:tav>
                                      </p:tavLst>
                                    </p:anim>
                                    <p:anim calcmode="lin" valueType="num">
                                      <p:cBhvr additive="base">
                                        <p:cTn id="11"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80">
                                          <p:stCondLst>
                                            <p:cond delay="0"/>
                                          </p:stCondLst>
                                        </p:cTn>
                                        <p:tgtEl>
                                          <p:spTgt spid="14"/>
                                        </p:tgtEl>
                                      </p:cBhvr>
                                    </p:animEffect>
                                    <p:anim calcmode="lin" valueType="num">
                                      <p:cBhvr>
                                        <p:cTn id="1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2" dur="26">
                                          <p:stCondLst>
                                            <p:cond delay="650"/>
                                          </p:stCondLst>
                                        </p:cTn>
                                        <p:tgtEl>
                                          <p:spTgt spid="14"/>
                                        </p:tgtEl>
                                      </p:cBhvr>
                                      <p:to x="100000" y="60000"/>
                                    </p:animScale>
                                    <p:animScale>
                                      <p:cBhvr>
                                        <p:cTn id="23" dur="166" decel="50000">
                                          <p:stCondLst>
                                            <p:cond delay="676"/>
                                          </p:stCondLst>
                                        </p:cTn>
                                        <p:tgtEl>
                                          <p:spTgt spid="14"/>
                                        </p:tgtEl>
                                      </p:cBhvr>
                                      <p:to x="100000" y="100000"/>
                                    </p:animScale>
                                    <p:animScale>
                                      <p:cBhvr>
                                        <p:cTn id="24" dur="26">
                                          <p:stCondLst>
                                            <p:cond delay="1312"/>
                                          </p:stCondLst>
                                        </p:cTn>
                                        <p:tgtEl>
                                          <p:spTgt spid="14"/>
                                        </p:tgtEl>
                                      </p:cBhvr>
                                      <p:to x="100000" y="80000"/>
                                    </p:animScale>
                                    <p:animScale>
                                      <p:cBhvr>
                                        <p:cTn id="25" dur="166" decel="50000">
                                          <p:stCondLst>
                                            <p:cond delay="1338"/>
                                          </p:stCondLst>
                                        </p:cTn>
                                        <p:tgtEl>
                                          <p:spTgt spid="14"/>
                                        </p:tgtEl>
                                      </p:cBhvr>
                                      <p:to x="100000" y="100000"/>
                                    </p:animScale>
                                    <p:animScale>
                                      <p:cBhvr>
                                        <p:cTn id="26" dur="26">
                                          <p:stCondLst>
                                            <p:cond delay="1642"/>
                                          </p:stCondLst>
                                        </p:cTn>
                                        <p:tgtEl>
                                          <p:spTgt spid="14"/>
                                        </p:tgtEl>
                                      </p:cBhvr>
                                      <p:to x="100000" y="90000"/>
                                    </p:animScale>
                                    <p:animScale>
                                      <p:cBhvr>
                                        <p:cTn id="27" dur="166" decel="50000">
                                          <p:stCondLst>
                                            <p:cond delay="1668"/>
                                          </p:stCondLst>
                                        </p:cTn>
                                        <p:tgtEl>
                                          <p:spTgt spid="14"/>
                                        </p:tgtEl>
                                      </p:cBhvr>
                                      <p:to x="100000" y="100000"/>
                                    </p:animScale>
                                    <p:animScale>
                                      <p:cBhvr>
                                        <p:cTn id="28" dur="26">
                                          <p:stCondLst>
                                            <p:cond delay="1808"/>
                                          </p:stCondLst>
                                        </p:cTn>
                                        <p:tgtEl>
                                          <p:spTgt spid="14"/>
                                        </p:tgtEl>
                                      </p:cBhvr>
                                      <p:to x="100000" y="95000"/>
                                    </p:animScale>
                                    <p:animScale>
                                      <p:cBhvr>
                                        <p:cTn id="29" dur="166" decel="50000">
                                          <p:stCondLst>
                                            <p:cond delay="1834"/>
                                          </p:stCondLst>
                                        </p:cTn>
                                        <p:tgtEl>
                                          <p:spTgt spid="1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2" name="Textfeld 11"/>
          <p:cNvSpPr txBox="1"/>
          <p:nvPr/>
        </p:nvSpPr>
        <p:spPr>
          <a:xfrm>
            <a:off x="395536" y="724634"/>
            <a:ext cx="7704856" cy="830997"/>
          </a:xfrm>
          <a:prstGeom prst="rect">
            <a:avLst/>
          </a:prstGeom>
          <a:noFill/>
        </p:spPr>
        <p:txBody>
          <a:bodyPr wrap="square" rtlCol="0">
            <a:spAutoFit/>
          </a:bodyPr>
          <a:lstStyle/>
          <a:p>
            <a:r>
              <a:rPr lang="de-DE" sz="2400" dirty="0" smtClean="0"/>
              <a:t>2. Konsequenzen für den Unterricht - oder:</a:t>
            </a:r>
            <a:br>
              <a:rPr lang="de-DE" sz="2400" dirty="0" smtClean="0"/>
            </a:br>
            <a:r>
              <a:rPr lang="de-DE" sz="2400" dirty="0" smtClean="0"/>
              <a:t>Drei Rückfragen</a:t>
            </a:r>
            <a:endParaRPr lang="de-DE" sz="2400" dirty="0"/>
          </a:p>
        </p:txBody>
      </p:sp>
      <p:sp>
        <p:nvSpPr>
          <p:cNvPr id="13" name="Textfeld 12"/>
          <p:cNvSpPr txBox="1"/>
          <p:nvPr/>
        </p:nvSpPr>
        <p:spPr>
          <a:xfrm>
            <a:off x="417265" y="1773262"/>
            <a:ext cx="7704856" cy="461665"/>
          </a:xfrm>
          <a:prstGeom prst="rect">
            <a:avLst/>
          </a:prstGeom>
          <a:solidFill>
            <a:srgbClr val="FDD8D1"/>
          </a:solidFill>
        </p:spPr>
        <p:txBody>
          <a:bodyPr wrap="square" rtlCol="0">
            <a:spAutoFit/>
          </a:bodyPr>
          <a:lstStyle/>
          <a:p>
            <a:r>
              <a:rPr lang="de-DE" sz="2400" b="1" dirty="0" smtClean="0"/>
              <a:t>1. Frage: </a:t>
            </a:r>
            <a:r>
              <a:rPr lang="de-DE" sz="2400" dirty="0" smtClean="0"/>
              <a:t>„Haben wir das nicht schon immer so gemacht?“</a:t>
            </a:r>
            <a:endParaRPr lang="de-DE" sz="2400" dirty="0"/>
          </a:p>
        </p:txBody>
      </p:sp>
      <p:sp>
        <p:nvSpPr>
          <p:cNvPr id="14" name="Textfeld 13"/>
          <p:cNvSpPr txBox="1"/>
          <p:nvPr/>
        </p:nvSpPr>
        <p:spPr>
          <a:xfrm>
            <a:off x="1115616" y="2293421"/>
            <a:ext cx="7344816" cy="830997"/>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Ø"/>
            </a:pPr>
            <a:r>
              <a:rPr lang="de-DE" sz="2400" b="1" i="1" dirty="0" smtClean="0"/>
              <a:t>Antwort:</a:t>
            </a:r>
            <a:r>
              <a:rPr lang="de-DE" sz="2400" dirty="0" smtClean="0"/>
              <a:t> Unterricht vom Ende her denken und planen</a:t>
            </a:r>
            <a:br>
              <a:rPr lang="de-DE" sz="2400" dirty="0" smtClean="0"/>
            </a:br>
            <a:r>
              <a:rPr lang="de-DE" sz="2400" i="1" dirty="0" smtClean="0"/>
              <a:t>(Perspektivwechsel)</a:t>
            </a:r>
            <a:endParaRPr lang="de-DE" sz="2400" i="1" dirty="0"/>
          </a:p>
        </p:txBody>
      </p:sp>
      <p:sp>
        <p:nvSpPr>
          <p:cNvPr id="15" name="Textfeld 14"/>
          <p:cNvSpPr txBox="1"/>
          <p:nvPr/>
        </p:nvSpPr>
        <p:spPr>
          <a:xfrm>
            <a:off x="395536" y="4941168"/>
            <a:ext cx="7704856" cy="461665"/>
          </a:xfrm>
          <a:prstGeom prst="rect">
            <a:avLst/>
          </a:prstGeom>
          <a:solidFill>
            <a:srgbClr val="FDD8D1"/>
          </a:solidFill>
        </p:spPr>
        <p:txBody>
          <a:bodyPr wrap="square" rtlCol="0">
            <a:spAutoFit/>
          </a:bodyPr>
          <a:lstStyle/>
          <a:p>
            <a:r>
              <a:rPr lang="de-DE" sz="2400" b="1" dirty="0" smtClean="0"/>
              <a:t>3. Frage:</a:t>
            </a:r>
            <a:r>
              <a:rPr lang="de-DE" sz="2400" dirty="0" smtClean="0"/>
              <a:t> „... und was wird aus den Inhalten?“</a:t>
            </a:r>
            <a:endParaRPr lang="de-DE" sz="2400" dirty="0"/>
          </a:p>
        </p:txBody>
      </p:sp>
      <p:sp>
        <p:nvSpPr>
          <p:cNvPr id="16" name="Textfeld 15"/>
          <p:cNvSpPr txBox="1"/>
          <p:nvPr/>
        </p:nvSpPr>
        <p:spPr>
          <a:xfrm>
            <a:off x="1115616" y="5474940"/>
            <a:ext cx="7560840" cy="830997"/>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Ø"/>
            </a:pPr>
            <a:r>
              <a:rPr lang="de-DE" sz="2400" b="1" i="1" dirty="0" smtClean="0"/>
              <a:t>Antwort: </a:t>
            </a:r>
            <a:r>
              <a:rPr lang="de-DE" sz="2400" dirty="0" smtClean="0"/>
              <a:t>Verschränkung von Kompetenzen und Inhalten</a:t>
            </a:r>
            <a:br>
              <a:rPr lang="de-DE" sz="2400" dirty="0" smtClean="0"/>
            </a:br>
            <a:r>
              <a:rPr lang="de-DE" sz="2400" i="1" dirty="0" smtClean="0"/>
              <a:t>(</a:t>
            </a:r>
            <a:r>
              <a:rPr lang="de-DE" sz="2400" i="1" dirty="0"/>
              <a:t>Das Plus des Lehrplans </a:t>
            </a:r>
            <a:r>
              <a:rPr lang="de-DE" sz="2400" i="1" dirty="0" smtClean="0"/>
              <a:t>Plus)</a:t>
            </a:r>
            <a:endParaRPr lang="de-DE" sz="2400" i="1" dirty="0"/>
          </a:p>
        </p:txBody>
      </p:sp>
      <p:sp>
        <p:nvSpPr>
          <p:cNvPr id="17" name="Textfeld 16"/>
          <p:cNvSpPr txBox="1"/>
          <p:nvPr/>
        </p:nvSpPr>
        <p:spPr>
          <a:xfrm>
            <a:off x="417265" y="3284984"/>
            <a:ext cx="7704856" cy="461665"/>
          </a:xfrm>
          <a:prstGeom prst="rect">
            <a:avLst/>
          </a:prstGeom>
          <a:solidFill>
            <a:srgbClr val="FDD8D1"/>
          </a:solidFill>
        </p:spPr>
        <p:txBody>
          <a:bodyPr wrap="square" rtlCol="0">
            <a:spAutoFit/>
          </a:bodyPr>
          <a:lstStyle/>
          <a:p>
            <a:r>
              <a:rPr lang="de-DE" sz="2400" b="1" dirty="0" smtClean="0"/>
              <a:t>2. Frage:</a:t>
            </a:r>
            <a:r>
              <a:rPr lang="de-DE" sz="2400" dirty="0" smtClean="0"/>
              <a:t> „Haben Sie mit denen schon Luther gemacht?“</a:t>
            </a:r>
            <a:endParaRPr lang="de-DE" sz="2400" dirty="0"/>
          </a:p>
        </p:txBody>
      </p:sp>
      <p:sp>
        <p:nvSpPr>
          <p:cNvPr id="18" name="Textfeld 17"/>
          <p:cNvSpPr txBox="1"/>
          <p:nvPr/>
        </p:nvSpPr>
        <p:spPr>
          <a:xfrm>
            <a:off x="1112540" y="3861048"/>
            <a:ext cx="7344816" cy="830997"/>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Ø"/>
            </a:pPr>
            <a:r>
              <a:rPr lang="de-DE" sz="2400" b="1" i="1" dirty="0" smtClean="0"/>
              <a:t>Antwort:</a:t>
            </a:r>
            <a:r>
              <a:rPr lang="de-DE" sz="2400" dirty="0" smtClean="0"/>
              <a:t> Qualitätssteuerung von Unterricht</a:t>
            </a:r>
            <a:br>
              <a:rPr lang="de-DE" sz="2400" dirty="0" smtClean="0"/>
            </a:br>
            <a:r>
              <a:rPr lang="de-DE" sz="2400" i="1" dirty="0" smtClean="0"/>
              <a:t>(Unterrichtsentwicklung)</a:t>
            </a:r>
            <a:endParaRPr lang="de-DE" sz="2400" i="1" dirty="0"/>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188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99592" y="3360738"/>
            <a:ext cx="7128396" cy="28305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17" name="Text Box 20"/>
          <p:cNvSpPr txBox="1">
            <a:spLocks noChangeArrowheads="1"/>
          </p:cNvSpPr>
          <p:nvPr/>
        </p:nvSpPr>
        <p:spPr bwMode="auto">
          <a:xfrm>
            <a:off x="539552" y="1478111"/>
            <a:ext cx="7345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smtClean="0"/>
              <a:t>Zum </a:t>
            </a:r>
            <a:r>
              <a:rPr lang="de-DE" dirty="0"/>
              <a:t>Beispiel:</a:t>
            </a:r>
          </a:p>
        </p:txBody>
      </p:sp>
      <p:sp>
        <p:nvSpPr>
          <p:cNvPr id="13318" name="Text Box 21"/>
          <p:cNvSpPr txBox="1">
            <a:spLocks noChangeArrowheads="1"/>
          </p:cNvSpPr>
          <p:nvPr/>
        </p:nvSpPr>
        <p:spPr bwMode="auto">
          <a:xfrm>
            <a:off x="539750" y="1773238"/>
            <a:ext cx="741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dirty="0"/>
              <a:t>Die Schülerinnen und Schüler </a:t>
            </a:r>
            <a:r>
              <a:rPr lang="de-DE" sz="2400" dirty="0" smtClean="0"/>
              <a:t>...</a:t>
            </a:r>
            <a:endParaRPr lang="de-DE" sz="2400" dirty="0"/>
          </a:p>
          <a:p>
            <a:pPr eaLnBrk="1" hangingPunct="1">
              <a:spcBef>
                <a:spcPct val="50000"/>
              </a:spcBef>
              <a:buFontTx/>
              <a:buChar char="•"/>
            </a:pPr>
            <a:r>
              <a:rPr lang="de-DE" sz="2400" i="1" dirty="0" smtClean="0"/>
              <a:t> </a:t>
            </a:r>
            <a:r>
              <a:rPr lang="de-DE" sz="2400" i="1" dirty="0"/>
              <a:t>lösen Zahlenrätsel und Aufgaben zu den </a:t>
            </a:r>
            <a:r>
              <a:rPr lang="de-DE" sz="2400" i="1" dirty="0" smtClean="0"/>
              <a:t>      </a:t>
            </a:r>
            <a:br>
              <a:rPr lang="de-DE" sz="2400" i="1" dirty="0" smtClean="0"/>
            </a:br>
            <a:r>
              <a:rPr lang="de-DE" sz="2400" i="1" dirty="0" smtClean="0"/>
              <a:t>  Themenkomplexen </a:t>
            </a:r>
            <a:r>
              <a:rPr lang="de-DE" sz="2400" i="1" dirty="0"/>
              <a:t>Umfang und </a:t>
            </a:r>
            <a:r>
              <a:rPr lang="de-DE" sz="2400" i="1" dirty="0" smtClean="0"/>
              <a:t>Flächeninhalt ...; </a:t>
            </a:r>
            <a:endParaRPr lang="de-DE" sz="2400" i="1" dirty="0"/>
          </a:p>
        </p:txBody>
      </p:sp>
      <p:sp>
        <p:nvSpPr>
          <p:cNvPr id="13319" name="Text Box 22"/>
          <p:cNvSpPr txBox="1">
            <a:spLocks noChangeArrowheads="1"/>
          </p:cNvSpPr>
          <p:nvPr/>
        </p:nvSpPr>
        <p:spPr bwMode="auto">
          <a:xfrm>
            <a:off x="611188" y="3716338"/>
            <a:ext cx="741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13320" name="Line 23"/>
          <p:cNvSpPr>
            <a:spLocks noChangeShapeType="1"/>
          </p:cNvSpPr>
          <p:nvPr/>
        </p:nvSpPr>
        <p:spPr bwMode="auto">
          <a:xfrm flipV="1">
            <a:off x="1547813" y="4652963"/>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1" name="Line 24"/>
          <p:cNvSpPr>
            <a:spLocks noChangeShapeType="1"/>
          </p:cNvSpPr>
          <p:nvPr/>
        </p:nvSpPr>
        <p:spPr bwMode="auto">
          <a:xfrm>
            <a:off x="2195513" y="4652963"/>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2" name="Line 25"/>
          <p:cNvSpPr>
            <a:spLocks noChangeShapeType="1"/>
          </p:cNvSpPr>
          <p:nvPr/>
        </p:nvSpPr>
        <p:spPr bwMode="auto">
          <a:xfrm>
            <a:off x="1547813" y="5516563"/>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3" name="Line 26"/>
          <p:cNvSpPr>
            <a:spLocks noChangeShapeType="1"/>
          </p:cNvSpPr>
          <p:nvPr/>
        </p:nvSpPr>
        <p:spPr bwMode="auto">
          <a:xfrm flipV="1">
            <a:off x="5003800" y="4581525"/>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4" name="Line 27"/>
          <p:cNvSpPr>
            <a:spLocks noChangeShapeType="1"/>
          </p:cNvSpPr>
          <p:nvPr/>
        </p:nvSpPr>
        <p:spPr bwMode="auto">
          <a:xfrm flipV="1">
            <a:off x="5651500" y="3716338"/>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5" name="Line 28"/>
          <p:cNvSpPr>
            <a:spLocks noChangeShapeType="1"/>
          </p:cNvSpPr>
          <p:nvPr/>
        </p:nvSpPr>
        <p:spPr bwMode="auto">
          <a:xfrm>
            <a:off x="6300788" y="3716338"/>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6" name="Line 29"/>
          <p:cNvSpPr>
            <a:spLocks noChangeShapeType="1"/>
          </p:cNvSpPr>
          <p:nvPr/>
        </p:nvSpPr>
        <p:spPr bwMode="auto">
          <a:xfrm>
            <a:off x="6877050" y="4581525"/>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7" name="Line 30"/>
          <p:cNvSpPr>
            <a:spLocks noChangeShapeType="1"/>
          </p:cNvSpPr>
          <p:nvPr/>
        </p:nvSpPr>
        <p:spPr bwMode="auto">
          <a:xfrm>
            <a:off x="5003800" y="5445125"/>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8" name="Line 31"/>
          <p:cNvSpPr>
            <a:spLocks noChangeShapeType="1"/>
          </p:cNvSpPr>
          <p:nvPr/>
        </p:nvSpPr>
        <p:spPr bwMode="auto">
          <a:xfrm>
            <a:off x="6227763" y="5445125"/>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9" name="Line 32"/>
          <p:cNvSpPr>
            <a:spLocks noChangeShapeType="1"/>
          </p:cNvSpPr>
          <p:nvPr/>
        </p:nvSpPr>
        <p:spPr bwMode="auto">
          <a:xfrm>
            <a:off x="5651500" y="4581525"/>
            <a:ext cx="5762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0" name="Line 33"/>
          <p:cNvSpPr>
            <a:spLocks noChangeShapeType="1"/>
          </p:cNvSpPr>
          <p:nvPr/>
        </p:nvSpPr>
        <p:spPr bwMode="auto">
          <a:xfrm flipV="1">
            <a:off x="6227763" y="4581525"/>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1" name="Line 34"/>
          <p:cNvSpPr>
            <a:spLocks noChangeShapeType="1"/>
          </p:cNvSpPr>
          <p:nvPr/>
        </p:nvSpPr>
        <p:spPr bwMode="auto">
          <a:xfrm>
            <a:off x="5651500" y="4581525"/>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2" name="Text Box 35"/>
          <p:cNvSpPr txBox="1">
            <a:spLocks noChangeArrowheads="1"/>
          </p:cNvSpPr>
          <p:nvPr/>
        </p:nvSpPr>
        <p:spPr bwMode="auto">
          <a:xfrm>
            <a:off x="1763713" y="57340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a:t>= 1</a:t>
            </a:r>
          </a:p>
        </p:txBody>
      </p:sp>
      <p:sp>
        <p:nvSpPr>
          <p:cNvPr id="13333" name="Text Box 37"/>
          <p:cNvSpPr txBox="1">
            <a:spLocks noChangeArrowheads="1"/>
          </p:cNvSpPr>
          <p:nvPr/>
        </p:nvSpPr>
        <p:spPr bwMode="auto">
          <a:xfrm>
            <a:off x="5795963" y="566102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a:t>= ?</a:t>
            </a:r>
          </a:p>
        </p:txBody>
      </p:sp>
      <p:sp>
        <p:nvSpPr>
          <p:cNvPr id="2" name="Textfeld 1"/>
          <p:cNvSpPr txBox="1"/>
          <p:nvPr/>
        </p:nvSpPr>
        <p:spPr>
          <a:xfrm>
            <a:off x="1151186" y="3609529"/>
            <a:ext cx="4176464" cy="1077218"/>
          </a:xfrm>
          <a:prstGeom prst="rect">
            <a:avLst/>
          </a:prstGeom>
          <a:noFill/>
        </p:spPr>
        <p:txBody>
          <a:bodyPr wrap="square" rtlCol="0">
            <a:spAutoFit/>
          </a:bodyPr>
          <a:lstStyle/>
          <a:p>
            <a:r>
              <a:rPr lang="de-DE" sz="3200" dirty="0" smtClean="0"/>
              <a:t>Wie fragen wir das Ergebnis ab?</a:t>
            </a:r>
            <a:endParaRPr lang="de-DE" sz="3200" dirty="0"/>
          </a:p>
        </p:txBody>
      </p:sp>
      <p:cxnSp>
        <p:nvCxnSpPr>
          <p:cNvPr id="26" name="Gerade Verbindung 25"/>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8" name="Textfeld 27"/>
          <p:cNvSpPr txBox="1"/>
          <p:nvPr/>
        </p:nvSpPr>
        <p:spPr>
          <a:xfrm>
            <a:off x="467160" y="1023119"/>
            <a:ext cx="7704856" cy="461665"/>
          </a:xfrm>
          <a:prstGeom prst="rect">
            <a:avLst/>
          </a:prstGeom>
          <a:solidFill>
            <a:srgbClr val="FDD8D1"/>
          </a:solidFill>
        </p:spPr>
        <p:txBody>
          <a:bodyPr wrap="square" rtlCol="0">
            <a:spAutoFit/>
          </a:bodyPr>
          <a:lstStyle/>
          <a:p>
            <a:r>
              <a:rPr lang="de-DE" sz="2400" b="1" dirty="0" smtClean="0"/>
              <a:t>1. Frage: </a:t>
            </a:r>
            <a:r>
              <a:rPr lang="de-DE" sz="2400" dirty="0" smtClean="0"/>
              <a:t>„Haben wir das nicht schon immer so gemacht?“</a:t>
            </a:r>
            <a:endParaRPr lang="de-DE" sz="2400" dirty="0"/>
          </a:p>
        </p:txBody>
      </p:sp>
      <p:sp>
        <p:nvSpPr>
          <p:cNvPr id="2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3" name="Rechteck 2"/>
          <p:cNvSpPr/>
          <p:nvPr/>
        </p:nvSpPr>
        <p:spPr>
          <a:xfrm>
            <a:off x="611188" y="3200450"/>
            <a:ext cx="7632848" cy="3151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1151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fade">
                                      <p:cBhvr>
                                        <p:cTn id="10" dur="500"/>
                                        <p:tgtEl>
                                          <p:spTgt spid="133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2" grpId="0"/>
      <p:bldP spid="3"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4027</Words>
  <Application>Microsoft Office PowerPoint</Application>
  <PresentationFormat>Bildschirmpräsentation (4:3)</PresentationFormat>
  <Paragraphs>741</Paragraphs>
  <Slides>48</Slides>
  <Notes>48</Notes>
  <HiddenSlides>10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48</vt:i4>
      </vt:variant>
    </vt:vector>
  </HeadingPairs>
  <TitlesOfParts>
    <vt:vector size="50" baseType="lpstr">
      <vt:lpstr>Larissa</vt:lpstr>
      <vt:lpstr>Photo Editor-Foto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Evang. Oberkirchenrat Stuttgart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Lust auf Lehren – Lust auf Lernen Kompetenzorientiert lehren und lernen</dc:title>
  <dc:creator>Ziener, Gerhard</dc:creator>
  <cp:lastModifiedBy>Landwehr, Liane</cp:lastModifiedBy>
  <cp:revision>41</cp:revision>
  <dcterms:created xsi:type="dcterms:W3CDTF">2019-09-17T09:37:08Z</dcterms:created>
  <dcterms:modified xsi:type="dcterms:W3CDTF">2019-10-07T08:53:44Z</dcterms:modified>
</cp:coreProperties>
</file>